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76"/>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8" r:id="rId34"/>
    <p:sldId id="291" r:id="rId35"/>
    <p:sldId id="299" r:id="rId36"/>
    <p:sldId id="292" r:id="rId37"/>
    <p:sldId id="293" r:id="rId38"/>
    <p:sldId id="294" r:id="rId39"/>
    <p:sldId id="295" r:id="rId40"/>
    <p:sldId id="328" r:id="rId41"/>
    <p:sldId id="296" r:id="rId42"/>
    <p:sldId id="297" r:id="rId43"/>
    <p:sldId id="300" r:id="rId44"/>
    <p:sldId id="301" r:id="rId45"/>
    <p:sldId id="329" r:id="rId46"/>
    <p:sldId id="302" r:id="rId47"/>
    <p:sldId id="303" r:id="rId48"/>
    <p:sldId id="304" r:id="rId49"/>
    <p:sldId id="305" r:id="rId50"/>
    <p:sldId id="306" r:id="rId51"/>
    <p:sldId id="307" r:id="rId52"/>
    <p:sldId id="308" r:id="rId53"/>
    <p:sldId id="309" r:id="rId54"/>
    <p:sldId id="310" r:id="rId55"/>
    <p:sldId id="311" r:id="rId56"/>
    <p:sldId id="312" r:id="rId57"/>
    <p:sldId id="331" r:id="rId58"/>
    <p:sldId id="332" r:id="rId59"/>
    <p:sldId id="313" r:id="rId60"/>
    <p:sldId id="314" r:id="rId61"/>
    <p:sldId id="315" r:id="rId62"/>
    <p:sldId id="316" r:id="rId63"/>
    <p:sldId id="317" r:id="rId64"/>
    <p:sldId id="318" r:id="rId65"/>
    <p:sldId id="319" r:id="rId66"/>
    <p:sldId id="330" r:id="rId67"/>
    <p:sldId id="320" r:id="rId68"/>
    <p:sldId id="321" r:id="rId69"/>
    <p:sldId id="322" r:id="rId70"/>
    <p:sldId id="323" r:id="rId71"/>
    <p:sldId id="324" r:id="rId72"/>
    <p:sldId id="325" r:id="rId73"/>
    <p:sldId id="326" r:id="rId74"/>
    <p:sldId id="327"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18"/>
    <p:restoredTop sz="94978"/>
  </p:normalViewPr>
  <p:slideViewPr>
    <p:cSldViewPr snapToGrid="0" snapToObjects="1">
      <p:cViewPr varScale="1">
        <p:scale>
          <a:sx n="56" d="100"/>
          <a:sy n="56" d="100"/>
        </p:scale>
        <p:origin x="1668"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EF11D5-87C7-0A43-BD52-3CB93A556D20}" type="datetimeFigureOut">
              <a:rPr lang="en-US" smtClean="0"/>
              <a:t>10/4/2020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A29ED-2E91-924E-AFCF-46BEDC85F806}" type="slidenum">
              <a:rPr lang="en-US" smtClean="0"/>
              <a:t>‹#›</a:t>
            </a:fld>
            <a:endParaRPr lang="en-US"/>
          </a:p>
        </p:txBody>
      </p:sp>
    </p:spTree>
    <p:extLst>
      <p:ext uri="{BB962C8B-B14F-4D97-AF65-F5344CB8AC3E}">
        <p14:creationId xmlns:p14="http://schemas.microsoft.com/office/powerpoint/2010/main" val="660916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p>
        </p:txBody>
      </p:sp>
      <p:sp>
        <p:nvSpPr>
          <p:cNvPr id="4" name="Slide Number Placeholder 3"/>
          <p:cNvSpPr>
            <a:spLocks noGrp="1"/>
          </p:cNvSpPr>
          <p:nvPr>
            <p:ph type="sldNum" sz="quarter" idx="10"/>
          </p:nvPr>
        </p:nvSpPr>
        <p:spPr/>
        <p:txBody>
          <a:bodyPr/>
          <a:lstStyle/>
          <a:p>
            <a:fld id="{E96A29ED-2E91-924E-AFCF-46BEDC85F806}" type="slidenum">
              <a:rPr lang="en-US" smtClean="0"/>
              <a:t>16</a:t>
            </a:fld>
            <a:endParaRPr lang="en-US"/>
          </a:p>
        </p:txBody>
      </p:sp>
    </p:spTree>
    <p:extLst>
      <p:ext uri="{BB962C8B-B14F-4D97-AF65-F5344CB8AC3E}">
        <p14:creationId xmlns:p14="http://schemas.microsoft.com/office/powerpoint/2010/main" val="1673301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39</a:t>
            </a:fld>
            <a:endParaRPr lang="en-US"/>
          </a:p>
        </p:txBody>
      </p:sp>
    </p:spTree>
    <p:extLst>
      <p:ext uri="{BB962C8B-B14F-4D97-AF65-F5344CB8AC3E}">
        <p14:creationId xmlns:p14="http://schemas.microsoft.com/office/powerpoint/2010/main" val="1427520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48</a:t>
            </a:fld>
            <a:endParaRPr lang="en-US"/>
          </a:p>
        </p:txBody>
      </p:sp>
    </p:spTree>
    <p:extLst>
      <p:ext uri="{BB962C8B-B14F-4D97-AF65-F5344CB8AC3E}">
        <p14:creationId xmlns:p14="http://schemas.microsoft.com/office/powerpoint/2010/main" val="1566360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64</a:t>
            </a:fld>
            <a:endParaRPr lang="en-US"/>
          </a:p>
        </p:txBody>
      </p:sp>
    </p:spTree>
    <p:extLst>
      <p:ext uri="{BB962C8B-B14F-4D97-AF65-F5344CB8AC3E}">
        <p14:creationId xmlns:p14="http://schemas.microsoft.com/office/powerpoint/2010/main" val="636149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10/4/2020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GB"/>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8E80666-FB37-4B36-9149-507F3B0178E3}" type="datetimeFigureOut">
              <a:rPr lang="en-US" smtClean="0"/>
              <a:pPr/>
              <a:t>10/4/2020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GB"/>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10/4/2020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E80666-FB37-4B36-9149-507F3B0178E3}" type="datetimeFigureOut">
              <a:rPr lang="en-US" smtClean="0"/>
              <a:pPr/>
              <a:t>10/4/2020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GB"/>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8E80666-FB37-4B36-9149-507F3B0178E3}" type="datetimeFigureOut">
              <a:rPr lang="en-US" smtClean="0"/>
              <a:pPr/>
              <a:t>10/4/2020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E80666-FB37-4B36-9149-507F3B0178E3}" type="datetimeFigureOut">
              <a:rPr lang="en-US" smtClean="0"/>
              <a:pPr/>
              <a:t>10/4/2020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GB"/>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8E80666-FB37-4B36-9149-507F3B0178E3}" type="datetimeFigureOut">
              <a:rPr lang="en-US" smtClean="0"/>
              <a:pPr/>
              <a:t>10/4/2020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8E80666-FB37-4B36-9149-507F3B0178E3}" type="datetimeFigureOut">
              <a:rPr lang="en-US" smtClean="0"/>
              <a:pPr/>
              <a:t>10/4/2020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E80666-FB37-4B36-9149-507F3B0178E3}" type="datetimeFigureOut">
              <a:rPr lang="en-US" smtClean="0"/>
              <a:pPr/>
              <a:t>10/4/2020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GB"/>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10/4/2020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10/4/2020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GB"/>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GB"/>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28E80666-FB37-4B36-9149-507F3B0178E3}" type="datetimeFigureOut">
              <a:rPr lang="en-US" smtClean="0"/>
              <a:pPr/>
              <a:t>10/4/2020</a:t>
            </a:fld>
            <a:endParaRPr lang="en-US" dirty="0"/>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emf"/><Relationship Id="rId5" Type="http://schemas.openxmlformats.org/officeDocument/2006/relationships/oleObject" Target="../embeddings/oleObject1.bin"/><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4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5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5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jpeg"/></Relationships>
</file>

<file path=ppt/slides/_rels/slide6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6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6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6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pPr algn="ctr"/>
            <a:r>
              <a:rPr lang="en-US" sz="2800" b="1" dirty="0">
                <a:latin typeface="Arial"/>
                <a:cs typeface="Arial"/>
              </a:rPr>
              <a:t>Mathematical Background</a:t>
            </a:r>
          </a:p>
        </p:txBody>
      </p:sp>
      <p:sp>
        <p:nvSpPr>
          <p:cNvPr id="3" name="Title 2"/>
          <p:cNvSpPr>
            <a:spLocks noGrp="1"/>
          </p:cNvSpPr>
          <p:nvPr>
            <p:ph type="ctrTitle"/>
          </p:nvPr>
        </p:nvSpPr>
        <p:spPr>
          <a:xfrm>
            <a:off x="954223" y="2175827"/>
            <a:ext cx="7175351" cy="1793167"/>
          </a:xfrm>
        </p:spPr>
        <p:txBody>
          <a:bodyPr/>
          <a:lstStyle/>
          <a:p>
            <a:pPr marL="182880" indent="0">
              <a:buNone/>
            </a:pPr>
            <a:r>
              <a:rPr lang="en-US" dirty="0">
                <a:latin typeface="Arial"/>
                <a:cs typeface="Arial"/>
              </a:rPr>
              <a:t>Chapter 2</a:t>
            </a:r>
          </a:p>
        </p:txBody>
      </p:sp>
      <p:pic>
        <p:nvPicPr>
          <p:cNvPr id="5" name="Picture 4">
            <a:extLst>
              <a:ext uri="{FF2B5EF4-FFF2-40B4-BE49-F238E27FC236}">
                <a16:creationId xmlns:a16="http://schemas.microsoft.com/office/drawing/2014/main" id="{145A0269-7698-E74D-8ECC-475D869EDD39}"/>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829300" y="235026"/>
            <a:ext cx="3048000" cy="1714500"/>
          </a:xfrm>
          <a:prstGeom prst="rect">
            <a:avLst/>
          </a:prstGeom>
        </p:spPr>
      </p:pic>
    </p:spTree>
    <p:extLst>
      <p:ext uri="{BB962C8B-B14F-4D97-AF65-F5344CB8AC3E}">
        <p14:creationId xmlns:p14="http://schemas.microsoft.com/office/powerpoint/2010/main" val="2147637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Integral (</a:t>
                </a:r>
                <a:r>
                  <a:rPr lang="en-US" b="1" i="1" dirty="0" err="1"/>
                  <a:t>Antiderivative</a:t>
                </a:r>
                <a:r>
                  <a:rPr lang="en-US" b="1" i="1" dirty="0"/>
                  <a:t>) of a Function:</a:t>
                </a:r>
              </a:p>
              <a:p>
                <a:pPr marL="45720" indent="0">
                  <a:buNone/>
                </a:pPr>
                <a:endParaRPr lang="en-US" dirty="0"/>
              </a:p>
              <a:p>
                <a:pPr marL="45720" indent="0">
                  <a:buNone/>
                </a:pPr>
                <a:endParaRPr lang="en-US" dirty="0"/>
              </a:p>
              <a:p>
                <a:pPr>
                  <a:buClr>
                    <a:schemeClr val="tx1"/>
                  </a:buClr>
                  <a:buFont typeface="Arial" charset="0"/>
                  <a:buChar char="•"/>
                </a:pPr>
                <a:r>
                  <a:rPr lang="en-US" dirty="0"/>
                  <a:t>If </a:t>
                </a:r>
                <a14:m>
                  <m:oMath xmlns:m="http://schemas.openxmlformats.org/officeDocument/2006/math">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m:t>
                    </m:r>
                    <m:f>
                      <m:fPr>
                        <m:ctrlPr>
                          <a:rPr lang="bg-BG" b="0" i="1" smtClean="0">
                            <a:latin typeface="Cambria Math" panose="02040503050406030204" pitchFamily="18" charset="0"/>
                          </a:rPr>
                        </m:ctrlPr>
                      </m:fPr>
                      <m:num>
                        <m:r>
                          <a:rPr lang="en-GB" b="0" i="1" smtClean="0">
                            <a:latin typeface="Cambria Math" charset="0"/>
                          </a:rPr>
                          <m:t>𝑑</m:t>
                        </m:r>
                        <m:r>
                          <a:rPr lang="en-IE" b="0" i="1" smtClean="0">
                            <a:latin typeface="Cambria Math" charset="0"/>
                          </a:rPr>
                          <m:t>𝐹</m:t>
                        </m:r>
                        <m:r>
                          <a:rPr lang="en-GB" b="0" i="1" smtClean="0">
                            <a:latin typeface="Cambria Math" charset="0"/>
                          </a:rPr>
                          <m:t>(</m:t>
                        </m:r>
                        <m:r>
                          <a:rPr lang="en-GB" b="0" i="1" smtClean="0">
                            <a:latin typeface="Cambria Math" charset="0"/>
                          </a:rPr>
                          <m:t>𝑥</m:t>
                        </m:r>
                        <m:r>
                          <a:rPr lang="en-GB" b="0" i="1" smtClean="0">
                            <a:latin typeface="Cambria Math" charset="0"/>
                          </a:rPr>
                          <m:t>)</m:t>
                        </m:r>
                      </m:num>
                      <m:den>
                        <m:r>
                          <a:rPr lang="en-GB" b="0" i="1" smtClean="0">
                            <a:latin typeface="Cambria Math" charset="0"/>
                          </a:rPr>
                          <m:t>𝑑𝑥</m:t>
                        </m:r>
                      </m:den>
                    </m:f>
                  </m:oMath>
                </a14:m>
                <a:r>
                  <a:rPr lang="en-US" dirty="0"/>
                  <a:t> then the </a:t>
                </a:r>
                <a:r>
                  <a:rPr lang="en-US" b="1" i="1" dirty="0" err="1"/>
                  <a:t>antiderivative</a:t>
                </a:r>
                <a:r>
                  <a:rPr lang="en-US" dirty="0"/>
                  <a:t> or </a:t>
                </a:r>
                <a:r>
                  <a:rPr lang="en-US" b="1" i="1" dirty="0"/>
                  <a:t>indefinite integral </a:t>
                </a:r>
                <a:r>
                  <a:rPr lang="en-US" dirty="0"/>
                  <a:t>of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is </a:t>
                </a:r>
                <a14:m>
                  <m:oMath xmlns:m="http://schemas.openxmlformats.org/officeDocument/2006/math">
                    <m:r>
                      <m:rPr>
                        <m:sty m:val="p"/>
                      </m:rPr>
                      <a:rPr lang="en-IE" b="0" i="0" smtClean="0">
                        <a:latin typeface="Cambria Math" charset="0"/>
                      </a:rPr>
                      <m:t>F</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and is written:</a:t>
                </a:r>
              </a:p>
              <a:p>
                <a:pPr marL="45720" indent="0">
                  <a:buNone/>
                </a:pPr>
                <a14:m>
                  <m:oMathPara xmlns:m="http://schemas.openxmlformats.org/officeDocument/2006/math">
                    <m:oMathParaPr>
                      <m:jc m:val="centerGroup"/>
                    </m:oMathParaPr>
                    <m:oMath xmlns:m="http://schemas.openxmlformats.org/officeDocument/2006/math">
                      <m:r>
                        <a:rPr lang="en-IE" b="0" i="1" smtClean="0">
                          <a:latin typeface="Cambria Math" charset="0"/>
                        </a:rPr>
                        <m:t>𝐹</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m:t>
                      </m:r>
                      <m:nary>
                        <m:naryPr>
                          <m:limLoc m:val="undOvr"/>
                          <m:subHide m:val="on"/>
                          <m:supHide m:val="on"/>
                          <m:ctrlPr>
                            <a:rPr lang="en-GB" b="0" i="1" smtClean="0">
                              <a:latin typeface="Cambria Math" panose="02040503050406030204" pitchFamily="18" charset="0"/>
                            </a:rPr>
                          </m:ctrlPr>
                        </m:naryPr>
                        <m:sub/>
                        <m:sup/>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𝑑𝑥</m:t>
                          </m:r>
                        </m:e>
                      </m:nary>
                    </m:oMath>
                  </m:oMathPara>
                </a14:m>
                <a:endParaRPr lang="en-GB" b="0" dirty="0"/>
              </a:p>
              <a:p>
                <a:pPr marL="45720" indent="0">
                  <a:buNone/>
                </a:pPr>
                <a:endParaRPr lang="en-US" dirty="0"/>
              </a:p>
              <a:p>
                <a:pPr>
                  <a:buClr>
                    <a:schemeClr val="tx1"/>
                  </a:buClr>
                  <a:buFont typeface="Arial" charset="0"/>
                  <a:buChar char="•"/>
                </a:pPr>
                <a:r>
                  <a:rPr lang="en-US" dirty="0"/>
                  <a:t>The </a:t>
                </a:r>
                <a:r>
                  <a:rPr lang="en-US" b="1" i="1" dirty="0"/>
                  <a:t>definite integral </a:t>
                </a:r>
                <a14:m>
                  <m:oMath xmlns:m="http://schemas.openxmlformats.org/officeDocument/2006/math">
                    <m:r>
                      <a:rPr lang="en-IE" b="1" i="1" smtClean="0">
                        <a:latin typeface="Cambria Math" charset="0"/>
                      </a:rPr>
                      <m:t>′</m:t>
                    </m:r>
                    <m:r>
                      <a:rPr lang="en-IE" b="1" i="1" smtClean="0">
                        <a:latin typeface="Cambria Math" charset="0"/>
                      </a:rPr>
                      <m:t>𝑰</m:t>
                    </m:r>
                    <m:r>
                      <a:rPr lang="en-IE" b="1" i="1" smtClean="0">
                        <a:latin typeface="Cambria Math" charset="0"/>
                      </a:rPr>
                      <m:t>′</m:t>
                    </m:r>
                  </m:oMath>
                </a14:m>
                <a:r>
                  <a:rPr lang="en-US" dirty="0"/>
                  <a:t> is denoted by:</a:t>
                </a:r>
              </a:p>
              <a:p>
                <a:pPr marL="45720" indent="0">
                  <a:buNone/>
                </a:pPr>
                <a14:m>
                  <m:oMathPara xmlns:m="http://schemas.openxmlformats.org/officeDocument/2006/math">
                    <m:oMathParaPr>
                      <m:jc m:val="centerGroup"/>
                    </m:oMathParaPr>
                    <m:oMath xmlns:m="http://schemas.openxmlformats.org/officeDocument/2006/math">
                      <m:r>
                        <a:rPr lang="en-IE" b="0" i="1" smtClean="0">
                          <a:latin typeface="Cambria Math" charset="0"/>
                        </a:rPr>
                        <m:t>𝐼</m:t>
                      </m:r>
                      <m:r>
                        <a:rPr lang="en-GB" b="0" i="1" smtClean="0">
                          <a:latin typeface="Cambria Math" charset="0"/>
                        </a:rPr>
                        <m:t>=</m:t>
                      </m:r>
                      <m:nary>
                        <m:naryPr>
                          <m:ctrlPr>
                            <a:rPr lang="is-IS" b="0" i="1" smtClean="0">
                              <a:latin typeface="Cambria Math" panose="02040503050406030204" pitchFamily="18" charset="0"/>
                            </a:rPr>
                          </m:ctrlPr>
                        </m:naryPr>
                        <m:sub>
                          <m:r>
                            <m:rPr>
                              <m:brk m:alnAt="23"/>
                            </m:rPr>
                            <a:rPr lang="en-GB" b="0" i="1" smtClean="0">
                              <a:latin typeface="Cambria Math" charset="0"/>
                            </a:rPr>
                            <m:t>𝑎</m:t>
                          </m:r>
                        </m:sub>
                        <m:sup>
                          <m:r>
                            <a:rPr lang="en-GB" b="0" i="1" smtClean="0">
                              <a:latin typeface="Cambria Math" charset="0"/>
                            </a:rPr>
                            <m:t>𝑏</m:t>
                          </m:r>
                        </m:sup>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𝑑𝑥</m:t>
                          </m:r>
                        </m:e>
                      </m:nary>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800"/>
                </a:stretch>
              </a:blipFill>
            </p:spPr>
            <p:txBody>
              <a:bodyPr/>
              <a:lstStyle/>
              <a:p>
                <a:r>
                  <a:rPr lang="en-US">
                    <a:noFill/>
                  </a:rPr>
                  <a:t> </a:t>
                </a:r>
              </a:p>
            </p:txBody>
          </p:sp>
        </mc:Fallback>
      </mc:AlternateContent>
      <p:sp>
        <p:nvSpPr>
          <p:cNvPr id="2" name="TextBox 1"/>
          <p:cNvSpPr txBox="1"/>
          <p:nvPr/>
        </p:nvSpPr>
        <p:spPr>
          <a:xfrm>
            <a:off x="4114800" y="2973493"/>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98850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fontScale="70000" lnSpcReduction="20000"/>
              </a:bodyPr>
              <a:lstStyle/>
              <a:p>
                <a:pPr marL="45720" indent="0">
                  <a:buNone/>
                </a:pPr>
                <a:endParaRPr lang="en-US" dirty="0"/>
              </a:p>
              <a:p>
                <a:pPr marL="45720" indent="0">
                  <a:buNone/>
                </a:pPr>
                <a:r>
                  <a:rPr lang="en-US" sz="2900" b="1" i="1" dirty="0"/>
                  <a:t>Integral (</a:t>
                </a:r>
                <a:r>
                  <a:rPr lang="en-US" sz="2900" b="1" i="1" dirty="0" err="1"/>
                  <a:t>Antiderivative</a:t>
                </a:r>
                <a:r>
                  <a:rPr lang="en-US" sz="2900" b="1" i="1" dirty="0"/>
                  <a:t>) of a Function:</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Assuming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is defined and continuous over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𝑏</m:t>
                        </m:r>
                      </m:e>
                    </m:d>
                  </m:oMath>
                </a14:m>
                <a:r>
                  <a:rPr lang="en-US" dirty="0"/>
                  <a:t> then:</a:t>
                </a:r>
              </a:p>
              <a:p>
                <a:pPr marL="45720" indent="0">
                  <a:buNone/>
                </a:pPr>
                <a14:m>
                  <m:oMathPara xmlns:m="http://schemas.openxmlformats.org/officeDocument/2006/math">
                    <m:oMathParaPr>
                      <m:jc m:val="centerGroup"/>
                    </m:oMathParaPr>
                    <m:oMath xmlns:m="http://schemas.openxmlformats.org/officeDocument/2006/math">
                      <m:nary>
                        <m:naryPr>
                          <m:ctrlPr>
                            <a:rPr lang="is-IS" b="0" i="1" smtClean="0">
                              <a:latin typeface="Cambria Math" panose="02040503050406030204" pitchFamily="18" charset="0"/>
                            </a:rPr>
                          </m:ctrlPr>
                        </m:naryPr>
                        <m:sub>
                          <m:r>
                            <m:rPr>
                              <m:brk m:alnAt="23"/>
                            </m:rPr>
                            <a:rPr lang="en-GB" b="0" i="1" smtClean="0">
                              <a:latin typeface="Cambria Math" charset="0"/>
                            </a:rPr>
                            <m:t>𝑎</m:t>
                          </m:r>
                        </m:sub>
                        <m:sup>
                          <m:r>
                            <a:rPr lang="en-GB" b="0" i="1" smtClean="0">
                              <a:latin typeface="Cambria Math" charset="0"/>
                            </a:rPr>
                            <m:t>𝑏</m:t>
                          </m:r>
                        </m:sup>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𝑑𝑥</m:t>
                          </m:r>
                          <m:r>
                            <a:rPr lang="en-GB" b="0" i="1" smtClean="0">
                              <a:latin typeface="Cambria Math"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charset="0"/>
                                    </a:rPr>
                                    <m:t>lim</m:t>
                                  </m:r>
                                </m:e>
                                <m:lim>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𝑥</m:t>
                                      </m:r>
                                    </m:e>
                                    <m:sub>
                                      <m:r>
                                        <a:rPr lang="en-GB" b="0" i="1" smtClean="0">
                                          <a:latin typeface="Cambria Math" charset="0"/>
                                          <a:ea typeface="Cambria Math" charset="0"/>
                                          <a:cs typeface="Cambria Math" charset="0"/>
                                        </a:rPr>
                                        <m:t>𝑖</m:t>
                                      </m:r>
                                    </m:sub>
                                  </m:sSub>
                                  <m:r>
                                    <a:rPr lang="en-GB" b="0" i="1" smtClean="0">
                                      <a:latin typeface="Cambria Math" charset="0"/>
                                      <a:ea typeface="Cambria Math" charset="0"/>
                                      <a:cs typeface="Cambria Math" charset="0"/>
                                    </a:rPr>
                                    <m:t>→0</m:t>
                                  </m:r>
                                </m:lim>
                              </m:limLow>
                            </m:fName>
                            <m:e>
                              <m:nary>
                                <m:naryPr>
                                  <m:chr m:val="∑"/>
                                  <m:ctrlPr>
                                    <a:rPr lang="is-IS" b="0" i="1" smtClean="0">
                                      <a:latin typeface="Cambria Math" panose="02040503050406030204" pitchFamily="18" charset="0"/>
                                    </a:rPr>
                                  </m:ctrlPr>
                                </m:naryPr>
                                <m:sub>
                                  <m:r>
                                    <m:rPr>
                                      <m:brk m:alnAt="23"/>
                                    </m:rPr>
                                    <a:rPr lang="en-GB" b="0" i="1" smtClean="0">
                                      <a:latin typeface="Cambria Math" charset="0"/>
                                    </a:rPr>
                                    <m:t>𝑖</m:t>
                                  </m:r>
                                  <m:r>
                                    <a:rPr lang="en-GB" b="0" i="1" smtClean="0">
                                      <a:latin typeface="Cambria Math" charset="0"/>
                                    </a:rPr>
                                    <m:t>=1</m:t>
                                  </m:r>
                                </m:sub>
                                <m:sup>
                                  <m:r>
                                    <a:rPr lang="en-GB" b="0" i="1" smtClean="0">
                                      <a:latin typeface="Cambria Math" charset="0"/>
                                    </a:rPr>
                                    <m:t>𝑛</m:t>
                                  </m:r>
                                </m:sup>
                                <m:e>
                                  <m:r>
                                    <a:rPr lang="en-GB" b="0" i="1" smtClean="0">
                                      <a:latin typeface="Cambria Math" charset="0"/>
                                    </a:rPr>
                                    <m:t>𝑓</m:t>
                                  </m:r>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𝑐</m:t>
                                      </m:r>
                                    </m:e>
                                    <m:sub>
                                      <m:r>
                                        <a:rPr lang="en-GB" b="0" i="1" smtClean="0">
                                          <a:latin typeface="Cambria Math" charset="0"/>
                                        </a:rPr>
                                        <m:t>𝑖</m:t>
                                      </m:r>
                                    </m:sub>
                                  </m:sSub>
                                  <m:r>
                                    <a:rPr lang="en-GB" b="0" i="1" smtClean="0">
                                      <a:latin typeface="Cambria Math" charset="0"/>
                                    </a:rPr>
                                    <m:t>)</m:t>
                                  </m:r>
                                  <m:r>
                                    <a:rPr lang="en-GB" b="0" i="1" smtClean="0">
                                      <a:latin typeface="Cambria Math" charset="0"/>
                                      <a:ea typeface="Cambria Math" charset="0"/>
                                      <a:cs typeface="Cambria Math" charset="0"/>
                                    </a:rPr>
                                    <m:t>∆</m:t>
                                  </m:r>
                                </m:e>
                              </m:nary>
                              <m:sSub>
                                <m:sSubPr>
                                  <m:ctrlPr>
                                    <a:rPr lang="en-US" b="0"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𝑖</m:t>
                                  </m:r>
                                </m:sub>
                              </m:sSub>
                            </m:e>
                          </m:func>
                        </m:e>
                      </m:nary>
                    </m:oMath>
                  </m:oMathPara>
                </a14:m>
                <a:endParaRPr lang="en-US" dirty="0"/>
              </a:p>
              <a:p>
                <a:pPr marL="45720" indent="0">
                  <a:buNone/>
                </a:pPr>
                <a:r>
                  <a:rPr lang="en-US" dirty="0"/>
                  <a:t>and</a:t>
                </a:r>
              </a:p>
              <a:p>
                <a:pPr marL="45720" indent="0">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𝑑𝑥</m:t>
                          </m:r>
                          <m:r>
                            <a:rPr lang="en-GB" b="0" i="1" smtClean="0">
                              <a:latin typeface="Cambria Math" charset="0"/>
                            </a:rPr>
                            <m:t>=</m:t>
                          </m:r>
                          <m:nary>
                            <m:naryPr>
                              <m:ctrlPr>
                                <a:rPr lang="is-IS" b="0" i="1" smtClean="0">
                                  <a:latin typeface="Cambria Math" panose="02040503050406030204" pitchFamily="18" charset="0"/>
                                </a:rPr>
                              </m:ctrlPr>
                            </m:naryPr>
                            <m:sub>
                              <m:r>
                                <m:rPr>
                                  <m:brk m:alnAt="23"/>
                                </m:rPr>
                                <a:rPr lang="en-GB" b="0" i="1" smtClean="0">
                                  <a:latin typeface="Cambria Math" charset="0"/>
                                </a:rPr>
                                <m:t>−</m:t>
                              </m:r>
                              <m:r>
                                <a:rPr lang="en-GB" b="0" i="1" smtClean="0">
                                  <a:latin typeface="Cambria Math" charset="0"/>
                                  <a:ea typeface="Cambria Math" charset="0"/>
                                  <a:cs typeface="Cambria Math" charset="0"/>
                                </a:rPr>
                                <m:t>∞</m:t>
                              </m:r>
                            </m:sub>
                            <m:sup>
                              <m:r>
                                <a:rPr lang="en-GB" b="0" i="1" smtClean="0">
                                  <a:latin typeface="Cambria Math" charset="0"/>
                                </a:rPr>
                                <m:t>+</m:t>
                              </m:r>
                              <m:r>
                                <a:rPr lang="en-GB" b="0" i="1" smtClean="0">
                                  <a:latin typeface="Cambria Math" charset="0"/>
                                  <a:ea typeface="Cambria Math" charset="0"/>
                                  <a:cs typeface="Cambria Math" charset="0"/>
                                </a:rPr>
                                <m:t>∞</m:t>
                              </m:r>
                            </m:sup>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𝑑𝑥</m:t>
                              </m:r>
                              <m:r>
                                <a:rPr lang="en-GB" b="0" i="1" smtClean="0">
                                  <a:latin typeface="Cambria Math" charset="0"/>
                                </a:rPr>
                                <m:t>=</m:t>
                              </m:r>
                            </m:e>
                          </m:nary>
                        </m:e>
                      </m:nary>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charset="0"/>
                                </a:rPr>
                                <m:t>lim</m:t>
                              </m:r>
                            </m:e>
                            <m:lim>
                              <m:r>
                                <a:rPr lang="en-US" i="1" smtClean="0">
                                  <a:latin typeface="Cambria Math" charset="0"/>
                                  <a:ea typeface="Cambria Math" charset="0"/>
                                  <a:cs typeface="Cambria Math" charset="0"/>
                                </a:rPr>
                                <m:t>∆</m:t>
                              </m:r>
                              <m:sSub>
                                <m:sSubPr>
                                  <m:ctrlPr>
                                    <a:rPr lang="en-US"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𝑥</m:t>
                                  </m:r>
                                </m:e>
                                <m:sub>
                                  <m:r>
                                    <a:rPr lang="en-GB" b="0" i="1" smtClean="0">
                                      <a:latin typeface="Cambria Math" charset="0"/>
                                      <a:ea typeface="Cambria Math" charset="0"/>
                                      <a:cs typeface="Cambria Math" charset="0"/>
                                    </a:rPr>
                                    <m:t>𝑖</m:t>
                                  </m:r>
                                </m:sub>
                              </m:sSub>
                              <m:r>
                                <a:rPr lang="en-GB" b="0" i="1" smtClean="0">
                                  <a:latin typeface="Cambria Math" charset="0"/>
                                  <a:ea typeface="Cambria Math" charset="0"/>
                                  <a:cs typeface="Cambria Math" charset="0"/>
                                </a:rPr>
                                <m:t>→0</m:t>
                              </m:r>
                            </m:lim>
                          </m:limLow>
                        </m:fName>
                        <m:e>
                          <m:nary>
                            <m:naryPr>
                              <m:chr m:val="∑"/>
                              <m:ctrlPr>
                                <a:rPr lang="is-IS" i="1" smtClean="0">
                                  <a:latin typeface="Cambria Math" panose="02040503050406030204" pitchFamily="18" charset="0"/>
                                </a:rPr>
                              </m:ctrlPr>
                            </m:naryPr>
                            <m:sub>
                              <m:r>
                                <m:rPr>
                                  <m:brk m:alnAt="23"/>
                                </m:rPr>
                                <a:rPr lang="en-GB" b="0" i="1" smtClean="0">
                                  <a:latin typeface="Cambria Math" charset="0"/>
                                </a:rPr>
                                <m:t>𝑖</m:t>
                              </m:r>
                              <m:r>
                                <a:rPr lang="en-GB" b="0" i="1" smtClean="0">
                                  <a:latin typeface="Cambria Math" charset="0"/>
                                </a:rPr>
                                <m:t>=−∞</m:t>
                              </m:r>
                            </m:sub>
                            <m:sup>
                              <m:r>
                                <a:rPr lang="is-IS" i="1" smtClean="0">
                                  <a:latin typeface="Cambria Math" charset="0"/>
                                  <a:ea typeface="Cambria Math" charset="0"/>
                                  <a:cs typeface="Cambria Math" charset="0"/>
                                </a:rPr>
                                <m:t>∞</m:t>
                              </m:r>
                            </m:sup>
                            <m:e>
                              <m:r>
                                <a:rPr lang="en-GB" b="0" i="1" smtClean="0">
                                  <a:latin typeface="Cambria Math" charset="0"/>
                                </a:rPr>
                                <m:t>𝑓</m:t>
                              </m:r>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𝑐</m:t>
                                  </m:r>
                                </m:e>
                                <m:sub>
                                  <m:r>
                                    <a:rPr lang="en-GB" b="0" i="1" smtClean="0">
                                      <a:latin typeface="Cambria Math" charset="0"/>
                                    </a:rPr>
                                    <m:t>𝑖</m:t>
                                  </m:r>
                                </m:sub>
                              </m:sSub>
                              <m:r>
                                <a:rPr lang="en-GB" b="0" i="1" smtClean="0">
                                  <a:latin typeface="Cambria Math" charset="0"/>
                                </a:rPr>
                                <m:t>)</m:t>
                              </m:r>
                              <m:r>
                                <a:rPr lang="en-GB"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𝑥</m:t>
                                  </m:r>
                                </m:e>
                                <m:sub>
                                  <m:r>
                                    <a:rPr lang="en-GB" b="0" i="1" smtClean="0">
                                      <a:latin typeface="Cambria Math" charset="0"/>
                                      <a:ea typeface="Cambria Math" charset="0"/>
                                      <a:cs typeface="Cambria Math" charset="0"/>
                                    </a:rPr>
                                    <m:t>𝑖</m:t>
                                  </m:r>
                                </m:sub>
                              </m:sSub>
                            </m:e>
                          </m:nary>
                        </m:e>
                      </m:func>
                    </m:oMath>
                  </m:oMathPara>
                </a14:m>
                <a:endParaRPr lang="en-US" dirty="0"/>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nary>
                        <m:naryPr>
                          <m:chr m:val="∑"/>
                          <m:ctrlPr>
                            <a:rPr lang="is-IS" i="1">
                              <a:latin typeface="Cambria Math" panose="02040503050406030204" pitchFamily="18" charset="0"/>
                            </a:rPr>
                          </m:ctrlPr>
                        </m:naryPr>
                        <m:sub>
                          <m:r>
                            <m:rPr>
                              <m:brk m:alnAt="23"/>
                            </m:rPr>
                            <a:rPr lang="en-GB" i="1">
                              <a:latin typeface="Cambria Math" charset="0"/>
                            </a:rPr>
                            <m:t>𝑖</m:t>
                          </m:r>
                          <m:r>
                            <a:rPr lang="en-GB" i="1">
                              <a:latin typeface="Cambria Math" charset="0"/>
                            </a:rPr>
                            <m:t>=1</m:t>
                          </m:r>
                        </m:sub>
                        <m:sup>
                          <m:r>
                            <a:rPr lang="en-GB" i="1">
                              <a:latin typeface="Cambria Math" charset="0"/>
                            </a:rPr>
                            <m:t>𝑛</m:t>
                          </m:r>
                        </m:sup>
                        <m:e>
                          <m:r>
                            <a:rPr lang="en-GB" i="1">
                              <a:latin typeface="Cambria Math" charset="0"/>
                            </a:rPr>
                            <m:t>𝑓</m:t>
                          </m:r>
                          <m:r>
                            <a:rPr lang="en-GB" i="1">
                              <a:latin typeface="Cambria Math" charset="0"/>
                            </a:rPr>
                            <m:t>(</m:t>
                          </m:r>
                          <m:sSub>
                            <m:sSubPr>
                              <m:ctrlPr>
                                <a:rPr lang="en-US" i="1">
                                  <a:latin typeface="Cambria Math" panose="02040503050406030204" pitchFamily="18" charset="0"/>
                                </a:rPr>
                              </m:ctrlPr>
                            </m:sSubPr>
                            <m:e>
                              <m:r>
                                <a:rPr lang="en-GB" i="1">
                                  <a:latin typeface="Cambria Math" charset="0"/>
                                </a:rPr>
                                <m:t>𝑐</m:t>
                              </m:r>
                            </m:e>
                            <m:sub>
                              <m:r>
                                <a:rPr lang="en-GB" i="1">
                                  <a:latin typeface="Cambria Math" charset="0"/>
                                </a:rPr>
                                <m:t>𝑖</m:t>
                              </m:r>
                            </m:sub>
                          </m:sSub>
                          <m:r>
                            <a:rPr lang="en-GB" i="1">
                              <a:latin typeface="Cambria Math" charset="0"/>
                            </a:rPr>
                            <m:t>)</m:t>
                          </m:r>
                          <m:r>
                            <a:rPr lang="en-GB" i="1">
                              <a:latin typeface="Cambria Math" charset="0"/>
                              <a:ea typeface="Cambria Math" charset="0"/>
                              <a:cs typeface="Cambria Math" charset="0"/>
                            </a:rPr>
                            <m:t>∆</m:t>
                          </m:r>
                        </m:e>
                      </m:nary>
                      <m:sSub>
                        <m:sSubPr>
                          <m:ctrlPr>
                            <a:rPr lang="en-US" i="1">
                              <a:latin typeface="Cambria Math" panose="02040503050406030204" pitchFamily="18" charset="0"/>
                            </a:rPr>
                          </m:ctrlPr>
                        </m:sSubPr>
                        <m:e>
                          <m:r>
                            <a:rPr lang="en-GB" i="1">
                              <a:latin typeface="Cambria Math" charset="0"/>
                            </a:rPr>
                            <m:t>𝑥</m:t>
                          </m:r>
                        </m:e>
                        <m:sub>
                          <m:r>
                            <a:rPr lang="en-GB" i="1">
                              <a:latin typeface="Cambria Math" charset="0"/>
                            </a:rPr>
                            <m:t>𝑖</m:t>
                          </m:r>
                        </m:sub>
                      </m:sSub>
                      <m:r>
                        <a:rPr lang="en-GB" b="0" i="1" smtClean="0">
                          <a:latin typeface="Cambria Math" charset="0"/>
                        </a:rPr>
                        <m:t> −</m:t>
                      </m:r>
                      <m:r>
                        <a:rPr lang="en-GB" b="0" i="1" smtClean="0">
                          <a:latin typeface="Cambria Math" charset="0"/>
                        </a:rPr>
                        <m:t>𝑅𝑖𝑒𝑚𝑎𝑛𝑛</m:t>
                      </m:r>
                      <m:r>
                        <a:rPr lang="en-GB" b="0" i="1" smtClean="0">
                          <a:latin typeface="Cambria Math" charset="0"/>
                        </a:rPr>
                        <m:t> </m:t>
                      </m:r>
                      <m:r>
                        <a:rPr lang="en-GB" b="0" i="1" smtClean="0">
                          <a:latin typeface="Cambria Math" charset="0"/>
                        </a:rPr>
                        <m:t>𝑆𝑢𝑚</m:t>
                      </m:r>
                    </m:oMath>
                  </m:oMathPara>
                </a14:m>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2\gilat_3e_fig_02_2_5.jpg"/>
          <p:cNvPicPr>
            <a:picLocks noChangeAspect="1" noChangeArrowheads="1"/>
          </p:cNvPicPr>
          <p:nvPr/>
        </p:nvPicPr>
        <p:blipFill>
          <a:blip r:embed="rId3"/>
          <a:srcRect/>
          <a:stretch>
            <a:fillRect/>
          </a:stretch>
        </p:blipFill>
        <p:spPr bwMode="auto">
          <a:xfrm>
            <a:off x="3379821" y="1171770"/>
            <a:ext cx="2668693" cy="2220057"/>
          </a:xfrm>
          <a:prstGeom prst="rect">
            <a:avLst/>
          </a:prstGeom>
          <a:noFill/>
        </p:spPr>
      </p:pic>
    </p:spTree>
    <p:extLst>
      <p:ext uri="{BB962C8B-B14F-4D97-AF65-F5344CB8AC3E}">
        <p14:creationId xmlns:p14="http://schemas.microsoft.com/office/powerpoint/2010/main" val="285830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Fundamental Theorems of Calculus:</a:t>
                </a:r>
              </a:p>
              <a:p>
                <a:pPr marL="45720" indent="0">
                  <a:buNone/>
                </a:pPr>
                <a:endParaRPr lang="en-US" dirty="0"/>
              </a:p>
              <a:p>
                <a:pPr marL="45720" indent="0">
                  <a:buNone/>
                </a:pPr>
                <a:endParaRPr lang="en-US" dirty="0"/>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nary>
                        <m:naryPr>
                          <m:ctrlPr>
                            <a:rPr lang="is-IS" i="1" smtClean="0">
                              <a:latin typeface="Cambria Math" panose="02040503050406030204" pitchFamily="18" charset="0"/>
                            </a:rPr>
                          </m:ctrlPr>
                        </m:naryPr>
                        <m:sub>
                          <m:r>
                            <m:rPr>
                              <m:brk m:alnAt="23"/>
                            </m:rPr>
                            <a:rPr lang="en-GB" b="0" i="1" smtClean="0">
                              <a:latin typeface="Cambria Math" charset="0"/>
                            </a:rPr>
                            <m:t>𝑎</m:t>
                          </m:r>
                        </m:sub>
                        <m:sup>
                          <m:r>
                            <a:rPr lang="en-GB" b="0" i="1" smtClean="0">
                              <a:latin typeface="Cambria Math" charset="0"/>
                            </a:rPr>
                            <m:t>𝑏</m:t>
                          </m:r>
                        </m:sup>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𝑑𝑥</m:t>
                          </m:r>
                          <m:r>
                            <a:rPr lang="en-GB" b="0" i="1" smtClean="0">
                              <a:latin typeface="Cambria Math" charset="0"/>
                            </a:rPr>
                            <m:t>=</m:t>
                          </m:r>
                          <m:r>
                            <a:rPr lang="en-GB" b="0" i="1" smtClean="0">
                              <a:latin typeface="Cambria Math" charset="0"/>
                            </a:rPr>
                            <m:t>𝐹</m:t>
                          </m:r>
                          <m:r>
                            <a:rPr lang="en-GB" b="0" i="1" smtClean="0">
                              <a:latin typeface="Cambria Math" charset="0"/>
                            </a:rPr>
                            <m:t>(</m:t>
                          </m:r>
                          <m:r>
                            <a:rPr lang="en-GB" b="0" i="1" smtClean="0">
                              <a:latin typeface="Cambria Math" charset="0"/>
                            </a:rPr>
                            <m:t>𝑏</m:t>
                          </m:r>
                          <m:r>
                            <a:rPr lang="en-GB" b="0" i="1" smtClean="0">
                              <a:latin typeface="Cambria Math" charset="0"/>
                            </a:rPr>
                            <m:t>)−</m:t>
                          </m:r>
                          <m:r>
                            <a:rPr lang="en-GB" b="0" i="1" smtClean="0">
                              <a:latin typeface="Cambria Math" charset="0"/>
                            </a:rPr>
                            <m:t>𝐹</m:t>
                          </m:r>
                          <m:r>
                            <a:rPr lang="en-GB" b="0" i="1" smtClean="0">
                              <a:latin typeface="Cambria Math" charset="0"/>
                            </a:rPr>
                            <m:t>(</m:t>
                          </m:r>
                          <m:r>
                            <a:rPr lang="en-GB" b="0" i="1" smtClean="0">
                              <a:latin typeface="Cambria Math" charset="0"/>
                            </a:rPr>
                            <m:t>𝑎</m:t>
                          </m:r>
                          <m:r>
                            <a:rPr lang="en-GB" b="0" i="1" smtClean="0">
                              <a:latin typeface="Cambria Math" charset="0"/>
                            </a:rPr>
                            <m:t>)</m:t>
                          </m:r>
                        </m:e>
                      </m:nary>
                    </m:oMath>
                  </m:oMathPara>
                </a14:m>
                <a:endParaRPr lang="en-US" dirty="0"/>
              </a:p>
              <a:p>
                <a:pPr marL="45720" indent="0">
                  <a:buClr>
                    <a:schemeClr val="tx1"/>
                  </a:buClr>
                  <a:buNone/>
                </a:pPr>
                <a:r>
                  <a:rPr lang="en-US" dirty="0"/>
                  <a:t>and</a:t>
                </a:r>
              </a:p>
              <a:p>
                <a:pPr marL="45720" indent="0">
                  <a:buClr>
                    <a:schemeClr val="tx1"/>
                  </a:buClr>
                  <a:buNone/>
                </a:pPr>
                <a:endParaRPr lang="en-US" dirty="0"/>
              </a:p>
              <a:p>
                <a:pPr marL="45720" indent="0">
                  <a:buClr>
                    <a:schemeClr val="tx1"/>
                  </a:buClr>
                  <a:buNone/>
                </a:pPr>
                <a14:m>
                  <m:oMathPara xmlns:m="http://schemas.openxmlformats.org/officeDocument/2006/math">
                    <m:oMathParaPr>
                      <m:jc m:val="centerGroup"/>
                    </m:oMathParaPr>
                    <m:oMath xmlns:m="http://schemas.openxmlformats.org/officeDocument/2006/math">
                      <m:f>
                        <m:fPr>
                          <m:ctrlPr>
                            <a:rPr lang="bg-BG" i="1" smtClean="0">
                              <a:latin typeface="Cambria Math" panose="02040503050406030204" pitchFamily="18" charset="0"/>
                            </a:rPr>
                          </m:ctrlPr>
                        </m:fPr>
                        <m:num>
                          <m:r>
                            <a:rPr lang="en-GB" b="0" i="1" smtClean="0">
                              <a:latin typeface="Cambria Math" charset="0"/>
                            </a:rPr>
                            <m:t>𝑑</m:t>
                          </m:r>
                        </m:num>
                        <m:den>
                          <m:r>
                            <a:rPr lang="en-GB" b="0" i="1" smtClean="0">
                              <a:latin typeface="Cambria Math" charset="0"/>
                            </a:rPr>
                            <m:t>𝑑𝑥</m:t>
                          </m:r>
                        </m:den>
                      </m:f>
                      <m:d>
                        <m:dPr>
                          <m:ctrlPr>
                            <a:rPr lang="is-IS" i="1" smtClean="0">
                              <a:latin typeface="Cambria Math" panose="02040503050406030204" pitchFamily="18" charset="0"/>
                            </a:rPr>
                          </m:ctrlPr>
                        </m:dPr>
                        <m:e>
                          <m:nary>
                            <m:naryPr>
                              <m:ctrlPr>
                                <a:rPr lang="is-IS" i="1" smtClean="0">
                                  <a:latin typeface="Cambria Math" panose="02040503050406030204" pitchFamily="18" charset="0"/>
                                </a:rPr>
                              </m:ctrlPr>
                            </m:naryPr>
                            <m:sub>
                              <m:r>
                                <m:rPr>
                                  <m:brk m:alnAt="23"/>
                                </m:rPr>
                                <a:rPr lang="en-GB" b="0" i="1" smtClean="0">
                                  <a:latin typeface="Cambria Math" charset="0"/>
                                </a:rPr>
                                <m:t>𝑎</m:t>
                              </m:r>
                            </m:sub>
                            <m:sup>
                              <m:r>
                                <a:rPr lang="en-GB" b="0" i="1" smtClean="0">
                                  <a:latin typeface="Cambria Math" charset="0"/>
                                </a:rPr>
                                <m:t>𝑥</m:t>
                              </m:r>
                            </m:sup>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ea typeface="Cambria Math" charset="0"/>
                                      <a:cs typeface="Cambria Math" charset="0"/>
                                    </a:rPr>
                                    <m:t>𝜉</m:t>
                                  </m:r>
                                </m:e>
                              </m:d>
                              <m:r>
                                <a:rPr lang="en-GB" b="0" i="1" smtClean="0">
                                  <a:latin typeface="Cambria Math" charset="0"/>
                                  <a:ea typeface="Cambria Math" charset="0"/>
                                  <a:cs typeface="Cambria Math" charset="0"/>
                                </a:rPr>
                                <m:t>𝑑</m:t>
                              </m:r>
                              <m:r>
                                <a:rPr lang="en-GB" b="0" i="1" smtClean="0">
                                  <a:latin typeface="Cambria Math" charset="0"/>
                                  <a:ea typeface="Cambria Math" charset="0"/>
                                  <a:cs typeface="Cambria Math" charset="0"/>
                                </a:rPr>
                                <m:t>𝜉</m:t>
                              </m:r>
                            </m:e>
                          </m:nary>
                        </m:e>
                      </m:d>
                      <m:r>
                        <a:rPr lang="en-GB" b="0" i="1" smtClean="0">
                          <a:latin typeface="Cambria Math" charset="0"/>
                        </a:rPr>
                        <m:t>=</m:t>
                      </m:r>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m:oMathPara>
                </a14:m>
                <a:endParaRPr lang="en-US" dirty="0"/>
              </a:p>
              <a:p>
                <a:pPr marL="45720" indent="0">
                  <a:buClr>
                    <a:schemeClr val="tx1"/>
                  </a:buClr>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856979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fontScale="70000" lnSpcReduction="20000"/>
              </a:bodyPr>
              <a:lstStyle/>
              <a:p>
                <a:pPr marL="45720" indent="0">
                  <a:buNone/>
                </a:pPr>
                <a:endParaRPr lang="en-US" dirty="0"/>
              </a:p>
              <a:p>
                <a:pPr marL="45720" indent="0">
                  <a:buNone/>
                </a:pPr>
                <a:r>
                  <a:rPr lang="en-US" sz="3100" b="1" i="1" dirty="0"/>
                  <a:t>Mean Value Theorem for Integrals: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If </a:t>
                </a:r>
                <a14:m>
                  <m:oMath xmlns:m="http://schemas.openxmlformats.org/officeDocument/2006/math">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oMath>
                </a14:m>
                <a:r>
                  <a:rPr lang="en-US" dirty="0"/>
                  <a:t> is continuous over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𝑏</m:t>
                        </m:r>
                      </m:e>
                    </m:d>
                  </m:oMath>
                </a14:m>
                <a:r>
                  <a:rPr lang="en-US" dirty="0"/>
                  <a:t> then </a:t>
                </a:r>
                <a14:m>
                  <m:oMath xmlns:m="http://schemas.openxmlformats.org/officeDocument/2006/math">
                    <m:r>
                      <a:rPr lang="en-US" i="1" smtClean="0">
                        <a:latin typeface="Cambria Math" charset="0"/>
                        <a:ea typeface="Cambria Math" charset="0"/>
                        <a:cs typeface="Cambria Math" charset="0"/>
                      </a:rPr>
                      <m:t>∃</m:t>
                    </m:r>
                    <m:r>
                      <a:rPr lang="en-GB" b="0" i="1" smtClean="0">
                        <a:latin typeface="Cambria Math" charset="0"/>
                        <a:ea typeface="Cambria Math" charset="0"/>
                        <a:cs typeface="Cambria Math" charset="0"/>
                      </a:rPr>
                      <m:t> </m:t>
                    </m:r>
                    <m:r>
                      <a:rPr lang="en-GB" b="0" i="1" smtClean="0">
                        <a:latin typeface="Cambria Math" charset="0"/>
                        <a:ea typeface="Cambria Math" charset="0"/>
                        <a:cs typeface="Cambria Math" charset="0"/>
                      </a:rPr>
                      <m:t>𝑐</m:t>
                    </m:r>
                    <m:r>
                      <a:rPr lang="en-GB" b="0" i="1" smtClean="0">
                        <a:latin typeface="Cambria Math" charset="0"/>
                        <a:ea typeface="Cambria Math" charset="0"/>
                        <a:cs typeface="Cambria Math" charset="0"/>
                      </a:rPr>
                      <m:t> ∈</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𝑏</m:t>
                        </m:r>
                      </m:e>
                    </m:d>
                  </m:oMath>
                </a14:m>
                <a:r>
                  <a:rPr lang="en-US" dirty="0"/>
                  <a:t> such that:</a:t>
                </a:r>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nary>
                        <m:naryPr>
                          <m:ctrlPr>
                            <a:rPr lang="is-IS" i="1" smtClean="0">
                              <a:latin typeface="Cambria Math" panose="02040503050406030204" pitchFamily="18" charset="0"/>
                            </a:rPr>
                          </m:ctrlPr>
                        </m:naryPr>
                        <m:sub>
                          <m:r>
                            <m:rPr>
                              <m:brk m:alnAt="23"/>
                            </m:rPr>
                            <a:rPr lang="en-GB" b="0" i="1" smtClean="0">
                              <a:latin typeface="Cambria Math" charset="0"/>
                            </a:rPr>
                            <m:t>𝑎</m:t>
                          </m:r>
                        </m:sub>
                        <m:sup>
                          <m:r>
                            <a:rPr lang="en-GB" b="0" i="1" smtClean="0">
                              <a:latin typeface="Cambria Math" charset="0"/>
                            </a:rPr>
                            <m:t>𝑏</m:t>
                          </m:r>
                        </m:sup>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𝑑𝑥</m:t>
                          </m:r>
                          <m:r>
                            <a:rPr lang="en-GB" b="0" i="1" smtClean="0">
                              <a:latin typeface="Cambria Math" charset="0"/>
                            </a:rPr>
                            <m:t>=</m:t>
                          </m:r>
                          <m:r>
                            <a:rPr lang="en-GB" b="0" i="1" smtClean="0">
                              <a:latin typeface="Cambria Math" charset="0"/>
                            </a:rPr>
                            <m:t>𝑓</m:t>
                          </m:r>
                          <m:r>
                            <a:rPr lang="en-GB" b="0" i="1" smtClean="0">
                              <a:latin typeface="Cambria Math" charset="0"/>
                            </a:rPr>
                            <m:t>(</m:t>
                          </m:r>
                          <m:r>
                            <a:rPr lang="en-GB" b="0" i="1" smtClean="0">
                              <a:latin typeface="Cambria Math" charset="0"/>
                            </a:rPr>
                            <m:t>𝑐</m:t>
                          </m:r>
                          <m:r>
                            <a:rPr lang="en-GB" b="0" i="1" smtClean="0">
                              <a:latin typeface="Cambria Math" charset="0"/>
                            </a:rPr>
                            <m:t>)(</m:t>
                          </m:r>
                          <m:r>
                            <a:rPr lang="en-GB" b="0" i="1" smtClean="0">
                              <a:latin typeface="Cambria Math" charset="0"/>
                            </a:rPr>
                            <m:t>𝑏</m:t>
                          </m:r>
                          <m:r>
                            <a:rPr lang="en-GB" b="0" i="1" smtClean="0">
                              <a:latin typeface="Cambria Math" charset="0"/>
                            </a:rPr>
                            <m:t>−</m:t>
                          </m:r>
                          <m:r>
                            <a:rPr lang="en-GB" b="0" i="1" smtClean="0">
                              <a:latin typeface="Cambria Math" charset="0"/>
                            </a:rPr>
                            <m:t>𝑎</m:t>
                          </m:r>
                          <m:r>
                            <a:rPr lang="en-GB" b="0" i="1" smtClean="0">
                              <a:latin typeface="Cambria Math" charset="0"/>
                            </a:rPr>
                            <m:t>)</m:t>
                          </m:r>
                        </m:e>
                      </m:nary>
                    </m:oMath>
                  </m:oMathPara>
                </a14:m>
                <a:endParaRPr lang="en-US" dirty="0"/>
              </a:p>
              <a:p>
                <a:pPr marL="45720" indent="0">
                  <a:buNone/>
                </a:pPr>
                <a:endParaRPr lang="en-US" dirty="0"/>
              </a:p>
              <a:p>
                <a:pPr marL="45720" indent="0">
                  <a:buNone/>
                </a:pPr>
                <a:r>
                  <a:rPr lang="en-US" dirty="0"/>
                  <a:t>The average value of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over the interval is given by:</a:t>
                </a:r>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r>
                            <a:rPr lang="en-GB" i="1">
                              <a:latin typeface="Cambria Math" charset="0"/>
                            </a:rPr>
                            <m:t>𝑓</m:t>
                          </m:r>
                        </m:e>
                      </m:d>
                      <m:r>
                        <a:rPr lang="en-GB" i="1">
                          <a:latin typeface="Cambria Math" charset="0"/>
                        </a:rPr>
                        <m:t>=</m:t>
                      </m:r>
                      <m:f>
                        <m:fPr>
                          <m:ctrlPr>
                            <a:rPr lang="bg-BG" i="1">
                              <a:latin typeface="Cambria Math" panose="02040503050406030204" pitchFamily="18" charset="0"/>
                            </a:rPr>
                          </m:ctrlPr>
                        </m:fPr>
                        <m:num>
                          <m:r>
                            <a:rPr lang="en-GB" i="1">
                              <a:latin typeface="Cambria Math" charset="0"/>
                            </a:rPr>
                            <m:t>1</m:t>
                          </m:r>
                        </m:num>
                        <m:den>
                          <m:r>
                            <a:rPr lang="en-GB" i="1">
                              <a:latin typeface="Cambria Math" charset="0"/>
                            </a:rPr>
                            <m:t>𝑏</m:t>
                          </m:r>
                          <m:r>
                            <a:rPr lang="en-GB" i="1">
                              <a:latin typeface="Cambria Math" charset="0"/>
                            </a:rPr>
                            <m:t>−</m:t>
                          </m:r>
                          <m:r>
                            <a:rPr lang="en-GB" i="1">
                              <a:latin typeface="Cambria Math" charset="0"/>
                            </a:rPr>
                            <m:t>𝑎</m:t>
                          </m:r>
                        </m:den>
                      </m:f>
                      <m:nary>
                        <m:naryPr>
                          <m:ctrlPr>
                            <a:rPr lang="is-IS" i="1">
                              <a:latin typeface="Cambria Math" panose="02040503050406030204" pitchFamily="18" charset="0"/>
                            </a:rPr>
                          </m:ctrlPr>
                        </m:naryPr>
                        <m:sub>
                          <m:r>
                            <m:rPr>
                              <m:brk m:alnAt="23"/>
                            </m:rPr>
                            <a:rPr lang="en-GB" i="1">
                              <a:latin typeface="Cambria Math" charset="0"/>
                            </a:rPr>
                            <m:t>𝑎</m:t>
                          </m:r>
                        </m:sub>
                        <m:sup>
                          <m:r>
                            <a:rPr lang="en-GB" i="1">
                              <a:latin typeface="Cambria Math" charset="0"/>
                            </a:rPr>
                            <m:t>𝑏</m:t>
                          </m:r>
                        </m:sup>
                        <m:e>
                          <m:r>
                            <a:rPr lang="en-GB" i="1">
                              <a:latin typeface="Cambria Math" charset="0"/>
                            </a:rPr>
                            <m:t>𝑓</m:t>
                          </m:r>
                          <m:d>
                            <m:dPr>
                              <m:ctrlPr>
                                <a:rPr lang="en-GB" i="1">
                                  <a:latin typeface="Cambria Math" panose="02040503050406030204" pitchFamily="18" charset="0"/>
                                </a:rPr>
                              </m:ctrlPr>
                            </m:dPr>
                            <m:e>
                              <m:r>
                                <a:rPr lang="en-GB" i="1">
                                  <a:latin typeface="Cambria Math" charset="0"/>
                                </a:rPr>
                                <m:t>𝑥</m:t>
                              </m:r>
                            </m:e>
                          </m:d>
                          <m:r>
                            <a:rPr lang="en-GB" i="1">
                              <a:latin typeface="Cambria Math" charset="0"/>
                            </a:rPr>
                            <m:t>𝑑𝑥</m:t>
                          </m:r>
                        </m:e>
                      </m:nary>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fig_02_2_6.jpg"/>
          <p:cNvPicPr>
            <a:picLocks noChangeAspect="1" noChangeArrowheads="1"/>
          </p:cNvPicPr>
          <p:nvPr/>
        </p:nvPicPr>
        <p:blipFill>
          <a:blip r:embed="rId3"/>
          <a:srcRect/>
          <a:stretch>
            <a:fillRect/>
          </a:stretch>
        </p:blipFill>
        <p:spPr bwMode="auto">
          <a:xfrm>
            <a:off x="3131294" y="980691"/>
            <a:ext cx="3165747" cy="2526282"/>
          </a:xfrm>
          <a:prstGeom prst="rect">
            <a:avLst/>
          </a:prstGeom>
          <a:noFill/>
        </p:spPr>
      </p:pic>
    </p:spTree>
    <p:extLst>
      <p:ext uri="{BB962C8B-B14F-4D97-AF65-F5344CB8AC3E}">
        <p14:creationId xmlns:p14="http://schemas.microsoft.com/office/powerpoint/2010/main" val="1287572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lgn="ctr">
              <a:buNone/>
            </a:pPr>
            <a:r>
              <a:rPr lang="en-US" sz="3200" b="1" dirty="0"/>
              <a:t>Vectors</a:t>
            </a:r>
          </a:p>
          <a:p>
            <a:pPr marL="45720" indent="0">
              <a:buNone/>
            </a:pPr>
            <a:endParaRPr lang="en-US" b="1" dirty="0"/>
          </a:p>
          <a:p>
            <a:pPr marL="45720" indent="0">
              <a:buNone/>
            </a:pPr>
            <a:endParaRPr lang="en-US" b="1" dirty="0"/>
          </a:p>
          <a:p>
            <a:pPr marL="45720" indent="0">
              <a:buNone/>
            </a:pPr>
            <a:endParaRPr lang="en-US" b="1" dirty="0"/>
          </a:p>
          <a:p>
            <a:pPr marL="45720" indent="0">
              <a:buNone/>
            </a:pPr>
            <a:endParaRPr lang="en-US" b="1" dirty="0"/>
          </a:p>
          <a:p>
            <a:pPr marL="45720" indent="0">
              <a:buNone/>
            </a:pPr>
            <a:endParaRPr lang="en-US" b="1" dirty="0"/>
          </a:p>
          <a:p>
            <a:pPr marL="45720" indent="0">
              <a:buNone/>
            </a:pPr>
            <a:endParaRPr lang="en-US" b="1" dirty="0"/>
          </a:p>
          <a:p>
            <a:pPr marL="45720" indent="0">
              <a:buNone/>
            </a:pPr>
            <a:endParaRPr lang="en-US" b="1" dirty="0"/>
          </a:p>
          <a:p>
            <a:pPr marL="45720" indent="0">
              <a:buNone/>
            </a:pPr>
            <a:endParaRPr lang="en-US" b="1" dirty="0"/>
          </a:p>
          <a:p>
            <a:pPr>
              <a:buClr>
                <a:schemeClr val="tx1"/>
              </a:buClr>
              <a:buFont typeface="Arial" charset="0"/>
              <a:buChar char="•"/>
            </a:pPr>
            <a:r>
              <a:rPr lang="en-US" b="1" i="1" dirty="0"/>
              <a:t>Vectors</a:t>
            </a:r>
            <a:r>
              <a:rPr lang="en-US" dirty="0"/>
              <a:t> are quantities that have a </a:t>
            </a:r>
            <a:r>
              <a:rPr lang="en-US" b="1" i="1" dirty="0"/>
              <a:t>magnitude</a:t>
            </a:r>
            <a:r>
              <a:rPr lang="en-US" dirty="0"/>
              <a:t> and a </a:t>
            </a:r>
            <a:r>
              <a:rPr lang="en-US" b="1" i="1" dirty="0"/>
              <a:t>direction.</a:t>
            </a:r>
          </a:p>
          <a:p>
            <a:pPr marL="45720" indent="0">
              <a:buClr>
                <a:schemeClr val="tx1"/>
              </a:buClr>
              <a:buNone/>
            </a:pPr>
            <a:r>
              <a:rPr lang="en-US" b="1" i="1" dirty="0"/>
              <a:t>   </a:t>
            </a:r>
            <a:r>
              <a:rPr lang="en-US" dirty="0"/>
              <a:t>Examples are force, velocity and acceleration.</a:t>
            </a:r>
          </a:p>
          <a:p>
            <a:pPr marL="45720" indent="0">
              <a:buClr>
                <a:schemeClr val="tx1"/>
              </a:buClr>
              <a:buNone/>
            </a:pPr>
            <a:endParaRPr lang="en-US" b="1" i="1" dirty="0"/>
          </a:p>
          <a:p>
            <a:pPr>
              <a:buClr>
                <a:schemeClr val="tx1"/>
              </a:buClr>
              <a:buFont typeface="Arial" charset="0"/>
              <a:buChar char="•"/>
            </a:pPr>
            <a:r>
              <a:rPr lang="en-US" b="1" i="1" dirty="0"/>
              <a:t>Scalars </a:t>
            </a:r>
            <a:r>
              <a:rPr lang="en-US" dirty="0"/>
              <a:t>are quantities that have a </a:t>
            </a:r>
            <a:r>
              <a:rPr lang="en-US" b="1" i="1" dirty="0"/>
              <a:t>magnitude</a:t>
            </a:r>
            <a:r>
              <a:rPr lang="en-US" dirty="0"/>
              <a:t> only.</a:t>
            </a:r>
          </a:p>
          <a:p>
            <a:pPr marL="45720" indent="0">
              <a:buClr>
                <a:schemeClr val="tx1"/>
              </a:buClr>
              <a:buNone/>
            </a:pPr>
            <a:r>
              <a:rPr lang="en-US" b="1" i="1" dirty="0"/>
              <a:t>   </a:t>
            </a:r>
            <a:r>
              <a:rPr lang="en-US" dirty="0"/>
              <a:t>Examples are mass, speed and height.</a:t>
            </a:r>
            <a:endParaRPr lang="en-US" b="1" i="1" dirty="0"/>
          </a:p>
        </p:txBody>
      </p:sp>
      <p:pic>
        <p:nvPicPr>
          <p:cNvPr id="4" name="Picture 2" descr="\\172.16.3.215\data4\Graphics\Powerpoint\WILEY WORK\GILAT\Final Files\ch02\gilat_3e_fig_02_2_7.jpg"/>
          <p:cNvPicPr>
            <a:picLocks noChangeAspect="1" noChangeArrowheads="1"/>
          </p:cNvPicPr>
          <p:nvPr/>
        </p:nvPicPr>
        <p:blipFill>
          <a:blip r:embed="rId2"/>
          <a:srcRect/>
          <a:stretch>
            <a:fillRect/>
          </a:stretch>
        </p:blipFill>
        <p:spPr bwMode="auto">
          <a:xfrm>
            <a:off x="3566056" y="948797"/>
            <a:ext cx="2414797" cy="3033308"/>
          </a:xfrm>
          <a:prstGeom prst="rect">
            <a:avLst/>
          </a:prstGeom>
          <a:noFill/>
        </p:spPr>
      </p:pic>
    </p:spTree>
    <p:extLst>
      <p:ext uri="{BB962C8B-B14F-4D97-AF65-F5344CB8AC3E}">
        <p14:creationId xmlns:p14="http://schemas.microsoft.com/office/powerpoint/2010/main" val="1758179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Vectors:</a:t>
                </a:r>
              </a:p>
              <a:p>
                <a:pPr marL="45720" indent="0">
                  <a:buNone/>
                </a:pPr>
                <a:endParaRPr lang="en-US" dirty="0"/>
              </a:p>
              <a:p>
                <a:pPr marL="45720" indent="0">
                  <a:buNone/>
                </a:pPr>
                <a:endParaRPr lang="en-US" dirty="0"/>
              </a:p>
              <a:p>
                <a:pPr>
                  <a:buClr>
                    <a:schemeClr val="tx1"/>
                  </a:buClr>
                  <a:buFont typeface="Arial" charset="0"/>
                  <a:buChar char="•"/>
                </a:pPr>
                <a:r>
                  <a:rPr lang="en-US" dirty="0"/>
                  <a:t>To denote the vector ‘V’ we write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𝑉</m:t>
                        </m:r>
                      </m:e>
                    </m:acc>
                  </m:oMath>
                </a14:m>
                <a:r>
                  <a:rPr lang="en-US" dirty="0"/>
                  <a:t>. The magnitude of the vector is denoted </a:t>
                </a:r>
                <a14:m>
                  <m:oMath xmlns:m="http://schemas.openxmlformats.org/officeDocument/2006/math">
                    <m:r>
                      <a:rPr lang="en-GB" b="0" i="1" smtClean="0">
                        <a:latin typeface="Cambria Math" charset="0"/>
                      </a:rPr>
                      <m:t>𝑉</m:t>
                    </m:r>
                  </m:oMath>
                </a14:m>
                <a:r>
                  <a:rPr lang="en-US" dirty="0"/>
                  <a:t> or </a:t>
                </a:r>
                <a14:m>
                  <m:oMath xmlns:m="http://schemas.openxmlformats.org/officeDocument/2006/math">
                    <m:d>
                      <m:dPr>
                        <m:begChr m:val="|"/>
                        <m:endChr m:val="|"/>
                        <m:ctrlPr>
                          <a:rPr lang="hr-HR" i="1" smtClean="0">
                            <a:latin typeface="Cambria Math" panose="02040503050406030204" pitchFamily="18" charset="0"/>
                          </a:rPr>
                        </m:ctrlPr>
                      </m:dPr>
                      <m:e>
                        <m:r>
                          <a:rPr lang="en-GB" b="0" i="1" smtClean="0">
                            <a:latin typeface="Cambria Math" charset="0"/>
                          </a:rPr>
                          <m:t>𝑉</m:t>
                        </m:r>
                      </m:e>
                    </m:d>
                  </m:oMath>
                </a14:m>
                <a:endParaRPr lang="en-US" dirty="0"/>
              </a:p>
              <a:p>
                <a:pPr>
                  <a:buClr>
                    <a:schemeClr val="tx1"/>
                  </a:buClr>
                  <a:buFont typeface="Arial" charset="0"/>
                  <a:buChar char="•"/>
                </a:pPr>
                <a:endParaRPr lang="en-US" dirty="0"/>
              </a:p>
              <a:p>
                <a:pPr>
                  <a:buClr>
                    <a:schemeClr val="tx1"/>
                  </a:buClr>
                  <a:buFont typeface="Arial" charset="0"/>
                  <a:buChar char="•"/>
                </a:pPr>
                <a:r>
                  <a:rPr lang="en-US" dirty="0"/>
                  <a:t>Once a coordinate system has been chosen, a vector may be represented graphically as a directed line segment (as in the diagram in the previous slide)</a:t>
                </a:r>
              </a:p>
              <a:p>
                <a:pPr>
                  <a:buClr>
                    <a:schemeClr val="tx1"/>
                  </a:buClr>
                  <a:buFont typeface="Arial" charset="0"/>
                  <a:buChar char="•"/>
                </a:pPr>
                <a:endParaRPr lang="en-US" dirty="0"/>
              </a:p>
              <a:p>
                <a:pPr>
                  <a:buClr>
                    <a:schemeClr val="tx1"/>
                  </a:buClr>
                  <a:buFont typeface="Arial" charset="0"/>
                  <a:buChar char="•"/>
                </a:pPr>
                <a:r>
                  <a:rPr lang="en-US" dirty="0"/>
                  <a:t>Projections of the vector onto each of the coordinate axes define the </a:t>
                </a:r>
                <a:r>
                  <a:rPr lang="en-US" b="1" i="1" dirty="0"/>
                  <a:t>components</a:t>
                </a:r>
                <a:r>
                  <a:rPr lang="en-US" dirty="0"/>
                  <a:t> of the vector.</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800"/>
                </a:stretch>
              </a:blipFill>
            </p:spPr>
            <p:txBody>
              <a:bodyPr/>
              <a:lstStyle/>
              <a:p>
                <a:r>
                  <a:rPr lang="en-US">
                    <a:noFill/>
                  </a:rPr>
                  <a:t> </a:t>
                </a:r>
              </a:p>
            </p:txBody>
          </p:sp>
        </mc:Fallback>
      </mc:AlternateContent>
    </p:spTree>
    <p:extLst>
      <p:ext uri="{BB962C8B-B14F-4D97-AF65-F5344CB8AC3E}">
        <p14:creationId xmlns:p14="http://schemas.microsoft.com/office/powerpoint/2010/main" val="1386214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Vectors:</a:t>
                </a:r>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a:buClr>
                    <a:schemeClr val="tx1"/>
                  </a:buClr>
                  <a:buFont typeface="Arial" charset="0"/>
                  <a:buChar char="•"/>
                </a:pP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𝑖</m:t>
                        </m:r>
                        <m:r>
                          <a:rPr lang="en-GB" b="0" i="1" smtClean="0">
                            <a:latin typeface="Cambria Math" charset="0"/>
                          </a:rPr>
                          <m:t>,</m:t>
                        </m:r>
                      </m:e>
                    </m:acc>
                    <m:acc>
                      <m:accPr>
                        <m:chr m:val="̂"/>
                        <m:ctrlPr>
                          <a:rPr lang="en-US" i="1" smtClean="0">
                            <a:latin typeface="Cambria Math" panose="02040503050406030204" pitchFamily="18" charset="0"/>
                          </a:rPr>
                        </m:ctrlPr>
                      </m:accPr>
                      <m:e>
                        <m:r>
                          <a:rPr lang="en-GB" b="0" i="1" smtClean="0">
                            <a:latin typeface="Cambria Math" charset="0"/>
                          </a:rPr>
                          <m:t>𝑗</m:t>
                        </m:r>
                      </m:e>
                    </m:acc>
                    <m:r>
                      <a:rPr lang="en-GB" b="0" i="0" smtClean="0">
                        <a:latin typeface="Cambria Math" charset="0"/>
                      </a:rPr>
                      <m:t>,</m:t>
                    </m:r>
                  </m:oMath>
                </a14:m>
                <a:r>
                  <a:rPr lang="en-US" dirty="0"/>
                  <a:t> and </a:t>
                </a:r>
                <a14:m>
                  <m:oMath xmlns:m="http://schemas.openxmlformats.org/officeDocument/2006/math">
                    <m:acc>
                      <m:accPr>
                        <m:chr m:val="̂"/>
                        <m:ctrlPr>
                          <a:rPr lang="en-US" i="1" dirty="0" smtClean="0">
                            <a:latin typeface="Cambria Math" panose="02040503050406030204" pitchFamily="18" charset="0"/>
                          </a:rPr>
                        </m:ctrlPr>
                      </m:accPr>
                      <m:e>
                        <m:r>
                          <a:rPr lang="en-GB" b="0" i="1" dirty="0" smtClean="0">
                            <a:latin typeface="Cambria Math" charset="0"/>
                          </a:rPr>
                          <m:t>𝑘</m:t>
                        </m:r>
                      </m:e>
                    </m:acc>
                  </m:oMath>
                </a14:m>
                <a:r>
                  <a:rPr lang="en-US" dirty="0"/>
                  <a:t> are the unit vectors in the </a:t>
                </a:r>
                <a14:m>
                  <m:oMath xmlns:m="http://schemas.openxmlformats.org/officeDocument/2006/math">
                    <m:r>
                      <a:rPr lang="en-GB" b="0" i="1" smtClean="0">
                        <a:latin typeface="Cambria Math" charset="0"/>
                      </a:rPr>
                      <m:t>𝑥</m:t>
                    </m:r>
                    <m:r>
                      <a:rPr lang="en-GB" b="0" i="1" smtClean="0">
                        <a:latin typeface="Cambria Math" charset="0"/>
                      </a:rPr>
                      <m:t>,</m:t>
                    </m:r>
                    <m:r>
                      <a:rPr lang="en-GB" b="0" i="1" smtClean="0">
                        <a:latin typeface="Cambria Math" charset="0"/>
                      </a:rPr>
                      <m:t>𝑦</m:t>
                    </m:r>
                  </m:oMath>
                </a14:m>
                <a:r>
                  <a:rPr lang="en-US" dirty="0"/>
                  <a:t> and </a:t>
                </a:r>
                <a14:m>
                  <m:oMath xmlns:m="http://schemas.openxmlformats.org/officeDocument/2006/math">
                    <m:r>
                      <a:rPr lang="en-GB" b="0" i="1" smtClean="0">
                        <a:latin typeface="Cambria Math" charset="0"/>
                      </a:rPr>
                      <m:t>𝑧</m:t>
                    </m:r>
                  </m:oMath>
                </a14:m>
                <a:r>
                  <a:rPr lang="en-US" dirty="0"/>
                  <a:t> directions respectively</a:t>
                </a:r>
              </a:p>
              <a:p>
                <a:pPr>
                  <a:buClr>
                    <a:schemeClr val="tx1"/>
                  </a:buClr>
                  <a:buFont typeface="Arial" charset="0"/>
                  <a:buChar char="•"/>
                </a:pPr>
                <a:endParaRPr lang="en-US" dirty="0"/>
              </a:p>
              <a:p>
                <a:pPr>
                  <a:buClr>
                    <a:schemeClr val="tx1"/>
                  </a:buClr>
                  <a:buFont typeface="Arial" charset="0"/>
                  <a:buChar char="•"/>
                </a:pPr>
                <a:r>
                  <a:rPr lang="en-US" dirty="0"/>
                  <a:t>A unit vector is a vector with a magnitude of unity in a particular direction e.g.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𝑣</m:t>
                        </m:r>
                      </m:e>
                    </m:acc>
                    <m:r>
                      <a:rPr lang="en-GB" b="0" i="1" smtClean="0">
                        <a:latin typeface="Cambria Math" charset="0"/>
                      </a:rPr>
                      <m:t>=</m:t>
                    </m:r>
                    <m:f>
                      <m:fPr>
                        <m:ctrlPr>
                          <a:rPr lang="bg-BG" b="0" i="1" smtClean="0">
                            <a:latin typeface="Cambria Math" panose="02040503050406030204" pitchFamily="18" charset="0"/>
                          </a:rPr>
                        </m:ctrlPr>
                      </m:fPr>
                      <m:num>
                        <m:acc>
                          <m:accPr>
                            <m:chr m:val="⃗"/>
                            <m:ctrlPr>
                              <a:rPr lang="bg-BG" b="0" i="1" smtClean="0">
                                <a:latin typeface="Cambria Math" panose="02040503050406030204" pitchFamily="18" charset="0"/>
                              </a:rPr>
                            </m:ctrlPr>
                          </m:accPr>
                          <m:e>
                            <m:r>
                              <a:rPr lang="en-GB" b="0" i="1" smtClean="0">
                                <a:latin typeface="Cambria Math" charset="0"/>
                              </a:rPr>
                              <m:t>𝑉</m:t>
                            </m:r>
                          </m:e>
                        </m:acc>
                      </m:num>
                      <m:den>
                        <m:d>
                          <m:dPr>
                            <m:begChr m:val="|"/>
                            <m:endChr m:val="|"/>
                            <m:ctrlPr>
                              <a:rPr lang="hr-HR" b="0" i="1" smtClean="0">
                                <a:latin typeface="Cambria Math" panose="02040503050406030204" pitchFamily="18" charset="0"/>
                              </a:rPr>
                            </m:ctrlPr>
                          </m:dPr>
                          <m:e>
                            <m:r>
                              <a:rPr lang="en-GB" b="0" i="1" smtClean="0">
                                <a:latin typeface="Cambria Math" charset="0"/>
                              </a:rPr>
                              <m:t>𝑉</m:t>
                            </m:r>
                          </m:e>
                        </m:d>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800"/>
                </a:stretch>
              </a:blipFill>
            </p:spPr>
            <p:txBody>
              <a:bodyPr/>
              <a:lstStyle/>
              <a:p>
                <a:r>
                  <a:rPr lang="en-US">
                    <a:noFill/>
                  </a:rPr>
                  <a:t> </a:t>
                </a:r>
              </a:p>
            </p:txBody>
          </p:sp>
        </mc:Fallback>
      </mc:AlternateContent>
      <p:pic>
        <p:nvPicPr>
          <p:cNvPr id="6" name="Picture 2" descr="\\172.16.3.215\data4\Graphics\Powerpoint\WILEY WORK\GILAT\Final Files\ch02\gilat_3e_fig_02_2_8.jpg"/>
          <p:cNvPicPr>
            <a:picLocks noChangeAspect="1" noChangeArrowheads="1"/>
          </p:cNvPicPr>
          <p:nvPr/>
        </p:nvPicPr>
        <p:blipFill>
          <a:blip r:embed="rId4"/>
          <a:srcRect/>
          <a:stretch>
            <a:fillRect/>
          </a:stretch>
        </p:blipFill>
        <p:spPr bwMode="auto">
          <a:xfrm>
            <a:off x="2951058" y="1022456"/>
            <a:ext cx="3382010" cy="3044285"/>
          </a:xfrm>
          <a:prstGeom prst="rect">
            <a:avLst/>
          </a:prstGeom>
          <a:noFill/>
        </p:spPr>
      </p:pic>
    </p:spTree>
    <p:extLst>
      <p:ext uri="{BB962C8B-B14F-4D97-AF65-F5344CB8AC3E}">
        <p14:creationId xmlns:p14="http://schemas.microsoft.com/office/powerpoint/2010/main" val="1173059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endParaRPr lang="en-US" dirty="0"/>
              </a:p>
              <a:p>
                <a:pPr marL="45720" indent="0">
                  <a:buNone/>
                </a:pPr>
                <a:r>
                  <a:rPr lang="en-US" b="1" i="1" dirty="0"/>
                  <a:t>Vectors:</a:t>
                </a:r>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We may then write:</a:t>
                </a:r>
              </a:p>
              <a:p>
                <a:pPr marL="45720" indent="0">
                  <a:buClr>
                    <a:schemeClr val="tx1"/>
                  </a:buClr>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𝑉</m:t>
                          </m:r>
                        </m:e>
                      </m:acc>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𝑥</m:t>
                          </m:r>
                        </m:sub>
                      </m:sSub>
                      <m:acc>
                        <m:accPr>
                          <m:chr m:val="̂"/>
                          <m:ctrlPr>
                            <a:rPr lang="en-US" b="0" i="1" smtClean="0">
                              <a:latin typeface="Cambria Math" panose="02040503050406030204" pitchFamily="18" charset="0"/>
                            </a:rPr>
                          </m:ctrlPr>
                        </m:accPr>
                        <m:e>
                          <m:r>
                            <a:rPr lang="en-GB" b="0" i="1" smtClean="0">
                              <a:latin typeface="Cambria Math" charset="0"/>
                            </a:rPr>
                            <m:t>𝑖</m:t>
                          </m:r>
                        </m:e>
                      </m:acc>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𝑦</m:t>
                          </m:r>
                        </m:sub>
                      </m:sSub>
                      <m:acc>
                        <m:accPr>
                          <m:chr m:val="̂"/>
                          <m:ctrlPr>
                            <a:rPr lang="en-US" b="0" i="1" smtClean="0">
                              <a:latin typeface="Cambria Math" panose="02040503050406030204" pitchFamily="18" charset="0"/>
                            </a:rPr>
                          </m:ctrlPr>
                        </m:accPr>
                        <m:e>
                          <m:r>
                            <a:rPr lang="en-GB" b="0" i="1" smtClean="0">
                              <a:latin typeface="Cambria Math" charset="0"/>
                            </a:rPr>
                            <m:t>𝑗</m:t>
                          </m:r>
                        </m:e>
                      </m:acc>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𝑍</m:t>
                          </m:r>
                        </m:sub>
                      </m:sSub>
                      <m:acc>
                        <m:accPr>
                          <m:chr m:val="̂"/>
                          <m:ctrlPr>
                            <a:rPr lang="en-US" b="0" i="1" smtClean="0">
                              <a:latin typeface="Cambria Math" panose="02040503050406030204" pitchFamily="18" charset="0"/>
                            </a:rPr>
                          </m:ctrlPr>
                        </m:accPr>
                        <m:e>
                          <m:r>
                            <a:rPr lang="en-GB" b="0" i="1" smtClean="0">
                              <a:latin typeface="Cambria Math" charset="0"/>
                            </a:rPr>
                            <m:t>𝑘</m:t>
                          </m:r>
                        </m:e>
                      </m:acc>
                    </m:oMath>
                  </m:oMathPara>
                </a14:m>
                <a:endParaRPr lang="en-US" dirty="0"/>
              </a:p>
              <a:p>
                <a:pPr marL="45720" indent="0">
                  <a:buClr>
                    <a:schemeClr val="tx1"/>
                  </a:buClr>
                  <a:buNone/>
                </a:pPr>
                <a:endParaRPr lang="en-US" dirty="0"/>
              </a:p>
              <a:p>
                <a:pPr marL="45720" indent="0">
                  <a:buClr>
                    <a:schemeClr val="tx1"/>
                  </a:buClr>
                  <a:buNone/>
                </a:pPr>
                <a:r>
                  <a:rPr lang="en-US" dirty="0"/>
                  <a:t>where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𝑥</m:t>
                        </m:r>
                      </m:sub>
                    </m:sSub>
                    <m:acc>
                      <m:accPr>
                        <m:chr m:val="̂"/>
                        <m:ctrlPr>
                          <a:rPr lang="en-US" i="1" smtClean="0">
                            <a:latin typeface="Cambria Math" panose="02040503050406030204" pitchFamily="18" charset="0"/>
                          </a:rPr>
                        </m:ctrlPr>
                      </m:accPr>
                      <m:e>
                        <m:r>
                          <a:rPr lang="en-GB" b="0" i="1" smtClean="0">
                            <a:latin typeface="Cambria Math" charset="0"/>
                          </a:rPr>
                          <m:t>𝑖</m:t>
                        </m:r>
                      </m:e>
                    </m:acc>
                  </m:oMath>
                </a14:m>
                <a:r>
                  <a:rPr lang="en-US" dirty="0"/>
                  <a:t> is the x-component of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𝑉</m:t>
                        </m:r>
                      </m:e>
                    </m:acc>
                  </m:oMath>
                </a14:m>
                <a:r>
                  <a:rPr lang="en-US" dirty="0"/>
                  <a:t> (the projection of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𝑉</m:t>
                        </m:r>
                      </m:e>
                    </m:acc>
                  </m:oMath>
                </a14:m>
                <a:r>
                  <a:rPr lang="en-US" dirty="0"/>
                  <a:t> onto the x-axis) and so on.</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509"/>
                </a:stretch>
              </a:blipFill>
            </p:spPr>
            <p:txBody>
              <a:bodyPr/>
              <a:lstStyle/>
              <a:p>
                <a:r>
                  <a:rPr lang="en-US">
                    <a:noFill/>
                  </a:rPr>
                  <a:t> </a:t>
                </a:r>
              </a:p>
            </p:txBody>
          </p:sp>
        </mc:Fallback>
      </mc:AlternateContent>
      <p:pic>
        <p:nvPicPr>
          <p:cNvPr id="4" name="Picture 2" descr="\\172.16.3.215\data4\Graphics\Powerpoint\WILEY WORK\GILAT\Final Files\ch02\gilat_3e_fig_02_2_7.jpg"/>
          <p:cNvPicPr>
            <a:picLocks noChangeAspect="1" noChangeArrowheads="1"/>
          </p:cNvPicPr>
          <p:nvPr/>
        </p:nvPicPr>
        <p:blipFill>
          <a:blip r:embed="rId3"/>
          <a:srcRect/>
          <a:stretch>
            <a:fillRect/>
          </a:stretch>
        </p:blipFill>
        <p:spPr bwMode="auto">
          <a:xfrm>
            <a:off x="3183467" y="892234"/>
            <a:ext cx="2643650" cy="3320778"/>
          </a:xfrm>
          <a:prstGeom prst="rect">
            <a:avLst/>
          </a:prstGeom>
          <a:noFill/>
        </p:spPr>
      </p:pic>
    </p:spTree>
    <p:extLst>
      <p:ext uri="{BB962C8B-B14F-4D97-AF65-F5344CB8AC3E}">
        <p14:creationId xmlns:p14="http://schemas.microsoft.com/office/powerpoint/2010/main" val="256825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172.16.3.215\data4\Graphics\Powerpoint\WILEY WORK\GILAT\Final Files\ch02\gilat_3e_eq_02_13.jpg"/>
          <p:cNvPicPr>
            <a:picLocks noChangeAspect="1" noChangeArrowheads="1"/>
          </p:cNvPicPr>
          <p:nvPr/>
        </p:nvPicPr>
        <p:blipFill>
          <a:blip r:embed="rId2"/>
          <a:stretch>
            <a:fillRect/>
          </a:stretch>
        </p:blipFill>
        <p:spPr bwMode="auto">
          <a:xfrm>
            <a:off x="673451" y="2390839"/>
            <a:ext cx="8081433" cy="1604741"/>
          </a:xfrm>
          <a:prstGeom prst="rect">
            <a:avLst/>
          </a:prstGeom>
          <a:noFill/>
        </p:spPr>
      </p:pic>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Vectors:</a:t>
            </a:r>
          </a:p>
          <a:p>
            <a:pPr marL="45720" indent="0">
              <a:buClr>
                <a:schemeClr val="tx1"/>
              </a:buClr>
              <a:buNone/>
            </a:pPr>
            <a:endParaRPr lang="en-US" dirty="0"/>
          </a:p>
          <a:p>
            <a:pPr marL="45720" indent="0">
              <a:buClr>
                <a:schemeClr val="tx1"/>
              </a:buClr>
              <a:buNone/>
            </a:pPr>
            <a:r>
              <a:rPr lang="en-US" dirty="0"/>
              <a:t>A vector may be written by listing the magnitudes of its components in a row or column:</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The magnitude of a vector in three-dimensional Cartesian space is its length given by:</a:t>
            </a:r>
          </a:p>
          <a:p>
            <a:pPr marL="45720" indent="0">
              <a:buClr>
                <a:schemeClr val="tx1"/>
              </a:buClr>
              <a:buNone/>
            </a:pPr>
            <a:endParaRPr lang="en-US" dirty="0"/>
          </a:p>
          <a:p>
            <a:pPr marL="45720" indent="0">
              <a:buClr>
                <a:schemeClr val="tx1"/>
              </a:buClr>
              <a:buNone/>
            </a:pPr>
            <a:r>
              <a:rPr lang="en-US" dirty="0"/>
              <a:t> </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p:txBody>
      </p:sp>
      <p:pic>
        <p:nvPicPr>
          <p:cNvPr id="6" name="Picture 2" descr="\\172.16.3.215\data4\Graphics\Powerpoint\WILEY WORK\GILAT\Final Files\ch02\gilat_3e_eq_02_14.jpg"/>
          <p:cNvPicPr>
            <a:picLocks noChangeAspect="1" noChangeArrowheads="1"/>
          </p:cNvPicPr>
          <p:nvPr/>
        </p:nvPicPr>
        <p:blipFill>
          <a:blip r:embed="rId3"/>
          <a:stretch>
            <a:fillRect/>
          </a:stretch>
        </p:blipFill>
        <p:spPr bwMode="auto">
          <a:xfrm>
            <a:off x="673451" y="5499238"/>
            <a:ext cx="7747783" cy="630891"/>
          </a:xfrm>
          <a:prstGeom prst="rect">
            <a:avLst/>
          </a:prstGeom>
          <a:noFill/>
        </p:spPr>
      </p:pic>
    </p:spTree>
    <p:extLst>
      <p:ext uri="{BB962C8B-B14F-4D97-AF65-F5344CB8AC3E}">
        <p14:creationId xmlns:p14="http://schemas.microsoft.com/office/powerpoint/2010/main" val="875936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Vectors:</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From the information in the previous slides we may then say that the unit vector in the direction of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𝑉</m:t>
                        </m:r>
                      </m:e>
                    </m:acc>
                    <m:r>
                      <a:rPr lang="en-GB" b="0" i="0" smtClean="0">
                        <a:latin typeface="Cambria Math" charset="0"/>
                      </a:rPr>
                      <m:t> </m:t>
                    </m:r>
                  </m:oMath>
                </a14:m>
                <a:r>
                  <a:rPr lang="en-US" dirty="0"/>
                  <a:t>is:</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15.jpg"/>
          <p:cNvPicPr>
            <a:picLocks noChangeAspect="1" noChangeArrowheads="1"/>
          </p:cNvPicPr>
          <p:nvPr/>
        </p:nvPicPr>
        <p:blipFill>
          <a:blip r:embed="rId3"/>
          <a:stretch>
            <a:fillRect/>
          </a:stretch>
        </p:blipFill>
        <p:spPr bwMode="auto">
          <a:xfrm>
            <a:off x="1134461" y="3541799"/>
            <a:ext cx="7511627" cy="1014070"/>
          </a:xfrm>
          <a:prstGeom prst="rect">
            <a:avLst/>
          </a:prstGeom>
          <a:noFill/>
        </p:spPr>
      </p:pic>
    </p:spTree>
    <p:extLst>
      <p:ext uri="{BB962C8B-B14F-4D97-AF65-F5344CB8AC3E}">
        <p14:creationId xmlns:p14="http://schemas.microsoft.com/office/powerpoint/2010/main" val="1805104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lgn="ctr">
              <a:buNone/>
            </a:pPr>
            <a:r>
              <a:rPr lang="en-US" sz="3200" b="1" dirty="0">
                <a:latin typeface="Arial"/>
                <a:cs typeface="Arial"/>
              </a:rPr>
              <a:t>Core Topics</a:t>
            </a:r>
          </a:p>
          <a:p>
            <a:pPr marL="45720" indent="0">
              <a:buNone/>
            </a:pPr>
            <a:br>
              <a:rPr lang="en-US" sz="2000" b="1" i="1" dirty="0">
                <a:latin typeface="Arial"/>
                <a:cs typeface="Arial"/>
              </a:rPr>
            </a:br>
            <a:endParaRPr lang="en-US" sz="2000" b="1" i="1" dirty="0">
              <a:latin typeface="Arial"/>
              <a:cs typeface="Arial"/>
            </a:endParaRPr>
          </a:p>
          <a:p>
            <a:pPr marL="45720" indent="0">
              <a:buNone/>
            </a:pPr>
            <a:r>
              <a:rPr lang="en-US" sz="2000" dirty="0">
                <a:latin typeface="Arial"/>
                <a:cs typeface="Arial"/>
              </a:rPr>
              <a:t>	(</a:t>
            </a:r>
            <a:r>
              <a:rPr lang="en-US" sz="2000" dirty="0" err="1">
                <a:latin typeface="Arial"/>
                <a:cs typeface="Arial"/>
              </a:rPr>
              <a:t>i</a:t>
            </a:r>
            <a:r>
              <a:rPr lang="en-US" sz="2000" dirty="0">
                <a:latin typeface="Arial"/>
                <a:cs typeface="Arial"/>
              </a:rPr>
              <a:t>) Concepts from Calculus (2.2)</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(ii) Vectors (2.3)</a:t>
            </a:r>
          </a:p>
          <a:p>
            <a:pPr marL="45720" indent="0">
              <a:buNone/>
            </a:pPr>
            <a:br>
              <a:rPr lang="en-US" sz="2000" dirty="0">
                <a:latin typeface="Arial"/>
                <a:cs typeface="Arial"/>
              </a:rPr>
            </a:br>
            <a:r>
              <a:rPr lang="en-US" sz="2000" dirty="0">
                <a:latin typeface="Arial"/>
                <a:cs typeface="Arial"/>
              </a:rPr>
              <a:t>	(iii) Matrices and Linear Algebra (2.4)</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(iv) Ordinary Differential Equations (ODEs) (2.5)</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 Functions of two or more independent variables and 	     	     partial </a:t>
            </a:r>
            <a:r>
              <a:rPr lang="en-US" sz="2000" dirty="0" err="1">
                <a:latin typeface="Arial"/>
                <a:cs typeface="Arial"/>
              </a:rPr>
              <a:t>differentation</a:t>
            </a:r>
            <a:r>
              <a:rPr lang="en-US" sz="2000" dirty="0">
                <a:latin typeface="Arial"/>
                <a:cs typeface="Arial"/>
              </a:rPr>
              <a:t> (2.6)</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(vi) Taylor Series (2.7)</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(vii) Inner Product and </a:t>
            </a:r>
            <a:r>
              <a:rPr lang="en-US" sz="2000" dirty="0" err="1">
                <a:latin typeface="Arial"/>
                <a:cs typeface="Arial"/>
              </a:rPr>
              <a:t>Orthogonality</a:t>
            </a:r>
            <a:r>
              <a:rPr lang="en-US" sz="2000" dirty="0">
                <a:latin typeface="Arial"/>
                <a:cs typeface="Arial"/>
              </a:rPr>
              <a:t> (2.8)</a:t>
            </a:r>
          </a:p>
          <a:p>
            <a:pPr marL="45720" indent="0">
              <a:buNone/>
            </a:pPr>
            <a:endParaRPr lang="en-US" dirty="0"/>
          </a:p>
          <a:p>
            <a:pPr marL="45720" indent="0">
              <a:buNone/>
            </a:pPr>
            <a:endParaRPr lang="en-US" dirty="0"/>
          </a:p>
          <a:p>
            <a:pPr marL="45720" indent="0">
              <a:buNone/>
            </a:pPr>
            <a:endParaRPr lang="en-US" dirty="0"/>
          </a:p>
        </p:txBody>
      </p:sp>
    </p:spTree>
    <p:extLst>
      <p:ext uri="{BB962C8B-B14F-4D97-AF65-F5344CB8AC3E}">
        <p14:creationId xmlns:p14="http://schemas.microsoft.com/office/powerpoint/2010/main" val="2451497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Vectors:</a:t>
                </a:r>
              </a:p>
              <a:p>
                <a:pPr marL="45720" indent="0">
                  <a:buClr>
                    <a:schemeClr val="tx1"/>
                  </a:buClr>
                  <a:buNone/>
                </a:pPr>
                <a:endParaRPr lang="en-US" dirty="0"/>
              </a:p>
              <a:p>
                <a:pPr marL="45720" indent="0">
                  <a:buClr>
                    <a:schemeClr val="tx1"/>
                  </a:buClr>
                  <a:buNone/>
                </a:pPr>
                <a:r>
                  <a:rPr lang="en-US" dirty="0"/>
                  <a:t>In Physics the dimensions of a vector are usually limited to three. However in Mathematics and Computer Science this is not the case. A vector is then a list or set of numbers written in a row or column:</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Where the respective representations of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𝑉</m:t>
                        </m:r>
                      </m:e>
                    </m:acc>
                  </m:oMath>
                </a14:m>
                <a:r>
                  <a:rPr lang="en-US" dirty="0"/>
                  <a:t> above are as row and column vectors.</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1673"/>
                </a:stretch>
              </a:blipFill>
            </p:spPr>
            <p:txBody>
              <a:bodyPr/>
              <a:lstStyle/>
              <a:p>
                <a:r>
                  <a:rPr lang="en-US">
                    <a:noFill/>
                  </a:rPr>
                  <a:t> </a:t>
                </a:r>
              </a:p>
            </p:txBody>
          </p:sp>
        </mc:Fallback>
      </mc:AlternateContent>
      <p:pic>
        <p:nvPicPr>
          <p:cNvPr id="4" name="Picture 2" descr="\\172.16.3.215\data4\Graphics\Powerpoint\WILEY WORK\GILAT\Final Files\ch02\gilat_3e_eq_02_16.jpg"/>
          <p:cNvPicPr>
            <a:picLocks noChangeAspect="1" noChangeArrowheads="1"/>
          </p:cNvPicPr>
          <p:nvPr/>
        </p:nvPicPr>
        <p:blipFill>
          <a:blip r:embed="rId3"/>
          <a:stretch>
            <a:fillRect/>
          </a:stretch>
        </p:blipFill>
        <p:spPr bwMode="auto">
          <a:xfrm>
            <a:off x="657012" y="3242701"/>
            <a:ext cx="8107681" cy="1974799"/>
          </a:xfrm>
          <a:prstGeom prst="rect">
            <a:avLst/>
          </a:prstGeom>
          <a:noFill/>
        </p:spPr>
      </p:pic>
    </p:spTree>
    <p:extLst>
      <p:ext uri="{BB962C8B-B14F-4D97-AF65-F5344CB8AC3E}">
        <p14:creationId xmlns:p14="http://schemas.microsoft.com/office/powerpoint/2010/main" val="443482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Addition and Subtraction of Vectors:</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p:txBody>
      </p:sp>
      <p:pic>
        <p:nvPicPr>
          <p:cNvPr id="4" name="Picture 2" descr="\\172.16.3.215\data4\Graphics\Powerpoint\WILEY WORK\GILAT\Final Files\ch02\gilat_3e_eq_02_17.jpg"/>
          <p:cNvPicPr>
            <a:picLocks noChangeAspect="1" noChangeArrowheads="1"/>
          </p:cNvPicPr>
          <p:nvPr/>
        </p:nvPicPr>
        <p:blipFill>
          <a:blip r:embed="rId2"/>
          <a:stretch>
            <a:fillRect/>
          </a:stretch>
        </p:blipFill>
        <p:spPr bwMode="auto">
          <a:xfrm>
            <a:off x="631328" y="1971739"/>
            <a:ext cx="7646531" cy="426021"/>
          </a:xfrm>
          <a:prstGeom prst="rect">
            <a:avLst/>
          </a:prstGeom>
          <a:noFill/>
        </p:spPr>
      </p:pic>
      <p:pic>
        <p:nvPicPr>
          <p:cNvPr id="5" name="Picture 2" descr="\\172.16.3.215\data4\Graphics\Powerpoint\WILEY WORK\GILAT\Final Files\ch02\gilat_3e_eq_02_18.jpg"/>
          <p:cNvPicPr>
            <a:picLocks noChangeAspect="1" noChangeArrowheads="1"/>
          </p:cNvPicPr>
          <p:nvPr/>
        </p:nvPicPr>
        <p:blipFill>
          <a:blip r:embed="rId3"/>
          <a:stretch>
            <a:fillRect/>
          </a:stretch>
        </p:blipFill>
        <p:spPr bwMode="auto">
          <a:xfrm>
            <a:off x="643466" y="3133026"/>
            <a:ext cx="7634393" cy="419892"/>
          </a:xfrm>
          <a:prstGeom prst="rect">
            <a:avLst/>
          </a:prstGeom>
          <a:noFill/>
        </p:spPr>
      </p:pic>
    </p:spTree>
    <p:extLst>
      <p:ext uri="{BB962C8B-B14F-4D97-AF65-F5344CB8AC3E}">
        <p14:creationId xmlns:p14="http://schemas.microsoft.com/office/powerpoint/2010/main" val="1774922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8000"/>
                <a:shade val="90000"/>
                <a:satMod val="160000"/>
                <a:lumMod val="100000"/>
              </a:schemeClr>
            </a:gs>
            <a:gs pos="60000">
              <a:schemeClr val="bg2">
                <a:tint val="95000"/>
                <a:shade val="100000"/>
                <a:satMod val="130000"/>
                <a:lumMod val="130000"/>
              </a:schemeClr>
            </a:gs>
            <a:gs pos="100000">
              <a:schemeClr val="bg2">
                <a:tint val="97000"/>
                <a:shade val="100000"/>
                <a:hueMod val="100000"/>
                <a:satMod val="140000"/>
                <a:lumMod val="80000"/>
              </a:schemeClr>
            </a:gs>
          </a:gsLst>
          <a:path path="circle">
            <a:fillToRect l="20000" t="10000" r="20000" b="60000"/>
          </a:path>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Multiplication by a Scalar:</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b="1" i="1" dirty="0"/>
                  <a:t>Transpose of a Vector:</a:t>
                </a:r>
                <a:br>
                  <a:rPr lang="en-US" b="1" i="1" dirty="0"/>
                </a:br>
                <a:endParaRPr lang="en-US" b="1" i="1" dirty="0"/>
              </a:p>
              <a:p>
                <a:pPr marL="45720" indent="0">
                  <a:buClr>
                    <a:schemeClr val="tx1"/>
                  </a:buClr>
                  <a:buNone/>
                </a:pPr>
                <a:r>
                  <a:rPr lang="en-US" dirty="0"/>
                  <a:t>If </a:t>
                </a:r>
                <a:r>
                  <a:rPr lang="en-US" b="1" i="1" dirty="0"/>
                  <a:t> </a:t>
                </a:r>
                <a14:m>
                  <m:oMath xmlns:m="http://schemas.openxmlformats.org/officeDocument/2006/math">
                    <m:acc>
                      <m:accPr>
                        <m:chr m:val="⃗"/>
                        <m:ctrlPr>
                          <a:rPr lang="en-US" i="1">
                            <a:latin typeface="Cambria Math" panose="02040503050406030204" pitchFamily="18" charset="0"/>
                          </a:rPr>
                        </m:ctrlPr>
                      </m:accPr>
                      <m:e>
                        <m:r>
                          <a:rPr lang="en-GB" i="1">
                            <a:latin typeface="Cambria Math" charset="0"/>
                          </a:rPr>
                          <m:t>𝑉</m:t>
                        </m:r>
                      </m:e>
                    </m:acc>
                    <m:r>
                      <a:rPr lang="en-GB" i="1">
                        <a:latin typeface="Cambria Math" charset="0"/>
                      </a:rPr>
                      <m:t>=</m:t>
                    </m:r>
                    <m:d>
                      <m:dPr>
                        <m:begChr m:val="["/>
                        <m:endChr m:val="]"/>
                        <m:ctrlPr>
                          <a:rPr lang="pt-BR" i="1">
                            <a:latin typeface="Cambria Math" panose="02040503050406030204" pitchFamily="18" charset="0"/>
                          </a:rPr>
                        </m:ctrlPr>
                      </m:dPr>
                      <m:e>
                        <m:sSub>
                          <m:sSubPr>
                            <m:ctrlPr>
                              <a:rPr lang="en-US" i="1">
                                <a:latin typeface="Cambria Math" panose="02040503050406030204" pitchFamily="18" charset="0"/>
                              </a:rPr>
                            </m:ctrlPr>
                          </m:sSubPr>
                          <m:e>
                            <m:r>
                              <a:rPr lang="en-GB" i="1">
                                <a:latin typeface="Cambria Math" charset="0"/>
                              </a:rPr>
                              <m:t>𝑉</m:t>
                            </m:r>
                          </m:e>
                          <m:sub>
                            <m:r>
                              <a:rPr lang="en-GB" i="1">
                                <a:latin typeface="Cambria Math" charset="0"/>
                              </a:rPr>
                              <m:t>1</m:t>
                            </m:r>
                          </m:sub>
                        </m:sSub>
                        <m:r>
                          <a:rPr lang="en-GB" i="1">
                            <a:latin typeface="Cambria Math" charset="0"/>
                          </a:rPr>
                          <m:t>, </m:t>
                        </m:r>
                        <m:sSub>
                          <m:sSubPr>
                            <m:ctrlPr>
                              <a:rPr lang="en-US" i="1">
                                <a:latin typeface="Cambria Math" panose="02040503050406030204" pitchFamily="18" charset="0"/>
                              </a:rPr>
                            </m:ctrlPr>
                          </m:sSubPr>
                          <m:e>
                            <m:r>
                              <a:rPr lang="en-GB" i="1">
                                <a:latin typeface="Cambria Math" charset="0"/>
                              </a:rPr>
                              <m:t>𝑉</m:t>
                            </m:r>
                          </m:e>
                          <m:sub>
                            <m:r>
                              <a:rPr lang="en-GB" i="1">
                                <a:latin typeface="Cambria Math" charset="0"/>
                              </a:rPr>
                              <m:t>2</m:t>
                            </m:r>
                          </m:sub>
                        </m:sSub>
                        <m:r>
                          <a:rPr lang="en-GB" i="1">
                            <a:latin typeface="Cambria Math" charset="0"/>
                          </a:rPr>
                          <m:t> … </m:t>
                        </m:r>
                        <m:sSub>
                          <m:sSubPr>
                            <m:ctrlPr>
                              <a:rPr lang="en-US" i="1">
                                <a:latin typeface="Cambria Math" panose="02040503050406030204" pitchFamily="18" charset="0"/>
                              </a:rPr>
                            </m:ctrlPr>
                          </m:sSubPr>
                          <m:e>
                            <m:r>
                              <a:rPr lang="en-GB" i="1">
                                <a:latin typeface="Cambria Math" charset="0"/>
                              </a:rPr>
                              <m:t>𝑉</m:t>
                            </m:r>
                          </m:e>
                          <m:sub>
                            <m:r>
                              <a:rPr lang="en-GB" i="1">
                                <a:latin typeface="Cambria Math" charset="0"/>
                              </a:rPr>
                              <m:t>𝑛</m:t>
                            </m:r>
                          </m:sub>
                        </m:sSub>
                      </m:e>
                    </m:d>
                  </m:oMath>
                </a14:m>
                <a:r>
                  <a:rPr lang="en-US" b="1" i="1" dirty="0"/>
                  <a:t> </a:t>
                </a:r>
                <a:r>
                  <a:rPr lang="en-US" dirty="0"/>
                  <a:t>then:</a:t>
                </a:r>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dirty="0"/>
              </a:p>
              <a:p>
                <a:pPr marL="45720" indent="0">
                  <a:buClr>
                    <a:schemeClr val="tx1"/>
                  </a:buClr>
                  <a:buNone/>
                </a:pPr>
                <a:endParaRPr lang="en-US" b="1" i="1" dirty="0"/>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19.jpg"/>
          <p:cNvPicPr>
            <a:picLocks noChangeAspect="1" noChangeArrowheads="1"/>
          </p:cNvPicPr>
          <p:nvPr/>
        </p:nvPicPr>
        <p:blipFill>
          <a:blip r:embed="rId3"/>
          <a:stretch>
            <a:fillRect/>
          </a:stretch>
        </p:blipFill>
        <p:spPr bwMode="auto">
          <a:xfrm>
            <a:off x="629920" y="1641708"/>
            <a:ext cx="7423573" cy="456019"/>
          </a:xfrm>
          <a:prstGeom prst="rect">
            <a:avLst/>
          </a:prstGeom>
          <a:noFill/>
        </p:spPr>
      </p:pic>
      <p:pic>
        <p:nvPicPr>
          <p:cNvPr id="6" name="Picture 2" descr="\\172.16.3.215\data4\Graphics\Powerpoint\WILEY WORK\GILAT\Final Files\ch02\gilat_3e_eq_02_20.jpg"/>
          <p:cNvPicPr>
            <a:picLocks noChangeAspect="1" noChangeArrowheads="1"/>
          </p:cNvPicPr>
          <p:nvPr/>
        </p:nvPicPr>
        <p:blipFill>
          <a:blip r:embed="rId4"/>
          <a:stretch>
            <a:fillRect/>
          </a:stretch>
        </p:blipFill>
        <p:spPr bwMode="auto">
          <a:xfrm>
            <a:off x="629920" y="4789348"/>
            <a:ext cx="6178127" cy="1725463"/>
          </a:xfrm>
          <a:prstGeom prst="rect">
            <a:avLst/>
          </a:prstGeom>
          <a:noFill/>
        </p:spPr>
      </p:pic>
    </p:spTree>
    <p:extLst>
      <p:ext uri="{BB962C8B-B14F-4D97-AF65-F5344CB8AC3E}">
        <p14:creationId xmlns:p14="http://schemas.microsoft.com/office/powerpoint/2010/main" val="1029344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Multiplication of Two Vectors:</a:t>
            </a:r>
          </a:p>
          <a:p>
            <a:pPr marL="45720" indent="0">
              <a:buClr>
                <a:schemeClr val="tx1"/>
              </a:buClr>
              <a:buNone/>
            </a:pPr>
            <a:endParaRPr lang="en-US" b="1" i="1" dirty="0"/>
          </a:p>
          <a:p>
            <a:pPr marL="45720" indent="0">
              <a:buClr>
                <a:schemeClr val="tx1"/>
              </a:buClr>
              <a:buNone/>
            </a:pPr>
            <a:r>
              <a:rPr lang="en-US" dirty="0"/>
              <a:t>The ‘Dot’ Product or Scalar Product:</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or</a:t>
            </a:r>
          </a:p>
          <a:p>
            <a:pPr marL="45720" indent="0">
              <a:buClr>
                <a:schemeClr val="tx1"/>
              </a:buClr>
              <a:buNone/>
            </a:pPr>
            <a:endParaRPr lang="en-US" dirty="0"/>
          </a:p>
        </p:txBody>
      </p:sp>
      <p:pic>
        <p:nvPicPr>
          <p:cNvPr id="4" name="Picture 2" descr="\\172.16.3.215\data4\Graphics\Powerpoint\WILEY WORK\GILAT\Final Files\ch02\gilat_3e_eq_02_21.jpg"/>
          <p:cNvPicPr>
            <a:picLocks noChangeAspect="1" noChangeArrowheads="1"/>
          </p:cNvPicPr>
          <p:nvPr/>
        </p:nvPicPr>
        <p:blipFill>
          <a:blip r:embed="rId2"/>
          <a:stretch>
            <a:fillRect/>
          </a:stretch>
        </p:blipFill>
        <p:spPr bwMode="auto">
          <a:xfrm>
            <a:off x="690880" y="2256166"/>
            <a:ext cx="7614073" cy="641757"/>
          </a:xfrm>
          <a:prstGeom prst="rect">
            <a:avLst/>
          </a:prstGeom>
          <a:noFill/>
        </p:spPr>
      </p:pic>
      <p:pic>
        <p:nvPicPr>
          <p:cNvPr id="5" name="Picture 2" descr="\\172.16.3.215\data4\Graphics\Powerpoint\WILEY WORK\GILAT\Final Files\ch02\gilat_3e_eq_02_23.jpg"/>
          <p:cNvPicPr>
            <a:picLocks noChangeAspect="1" noChangeArrowheads="1"/>
          </p:cNvPicPr>
          <p:nvPr/>
        </p:nvPicPr>
        <p:blipFill>
          <a:blip r:embed="rId3"/>
          <a:stretch>
            <a:fillRect/>
          </a:stretch>
        </p:blipFill>
        <p:spPr bwMode="auto">
          <a:xfrm>
            <a:off x="690880" y="3711418"/>
            <a:ext cx="6969760" cy="522731"/>
          </a:xfrm>
          <a:prstGeom prst="rect">
            <a:avLst/>
          </a:prstGeom>
          <a:noFill/>
        </p:spPr>
      </p:pic>
    </p:spTree>
    <p:extLst>
      <p:ext uri="{BB962C8B-B14F-4D97-AF65-F5344CB8AC3E}">
        <p14:creationId xmlns:p14="http://schemas.microsoft.com/office/powerpoint/2010/main" val="1278275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Multiplication of Two Vectors:</a:t>
                </a:r>
              </a:p>
              <a:p>
                <a:pPr marL="45720" indent="0">
                  <a:buClr>
                    <a:schemeClr val="tx1"/>
                  </a:buClr>
                  <a:buNone/>
                </a:pPr>
                <a:endParaRPr lang="en-US" dirty="0"/>
              </a:p>
              <a:p>
                <a:pPr marL="45720" indent="0">
                  <a:buClr>
                    <a:schemeClr val="tx1"/>
                  </a:buClr>
                  <a:buNone/>
                </a:pPr>
                <a:r>
                  <a:rPr lang="en-US" dirty="0"/>
                  <a:t>The ‘Cross’ Product or Vector Product:</a:t>
                </a:r>
              </a:p>
              <a:p>
                <a:pPr marL="45720" indent="0">
                  <a:buClr>
                    <a:schemeClr val="tx1"/>
                  </a:buClr>
                  <a:buNone/>
                </a:pPr>
                <a:endParaRPr lang="en-US" dirty="0"/>
              </a:p>
              <a:p>
                <a:pPr marL="45720" indent="0">
                  <a:buClr>
                    <a:schemeClr val="tx1"/>
                  </a:buClr>
                  <a:buNone/>
                </a:pPr>
                <a14:m>
                  <m:oMathPara xmlns:m="http://schemas.openxmlformats.org/officeDocument/2006/math">
                    <m:oMathParaPr>
                      <m:jc m:val="left"/>
                    </m:oMathParaPr>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𝑊</m:t>
                          </m:r>
                        </m:e>
                      </m:acc>
                      <m:r>
                        <a:rPr lang="en-GB" b="0" i="1" smtClean="0">
                          <a:latin typeface="Cambria Math" charset="0"/>
                        </a:rPr>
                        <m:t>=</m:t>
                      </m:r>
                      <m:acc>
                        <m:accPr>
                          <m:chr m:val="⃗"/>
                          <m:ctrlPr>
                            <a:rPr lang="en-GB" i="1">
                              <a:latin typeface="Cambria Math" panose="02040503050406030204" pitchFamily="18" charset="0"/>
                            </a:rPr>
                          </m:ctrlPr>
                        </m:accPr>
                        <m:e>
                          <m:r>
                            <a:rPr lang="en-GB" i="1">
                              <a:latin typeface="Cambria Math" charset="0"/>
                            </a:rPr>
                            <m:t>𝑉</m:t>
                          </m:r>
                        </m:e>
                      </m:acc>
                      <m:r>
                        <a:rPr lang="en-US" i="1" smtClean="0">
                          <a:latin typeface="Cambria Math" charset="0"/>
                          <a:ea typeface="Cambria Math" charset="0"/>
                          <a:cs typeface="Cambria Math" charset="0"/>
                        </a:rPr>
                        <m:t>×</m:t>
                      </m:r>
                      <m:acc>
                        <m:accPr>
                          <m:chr m:val="⃗"/>
                          <m:ctrlPr>
                            <a:rPr lang="en-US" i="1">
                              <a:latin typeface="Cambria Math" panose="02040503050406030204" pitchFamily="18" charset="0"/>
                              <a:ea typeface="Cambria Math" charset="0"/>
                              <a:cs typeface="Cambria Math" charset="0"/>
                            </a:rPr>
                          </m:ctrlPr>
                        </m:accPr>
                        <m:e>
                          <m:r>
                            <a:rPr lang="en-GB" i="1">
                              <a:latin typeface="Cambria Math" charset="0"/>
                              <a:ea typeface="Cambria Math" charset="0"/>
                              <a:cs typeface="Cambria Math" charset="0"/>
                            </a:rPr>
                            <m:t>𝑈</m:t>
                          </m:r>
                        </m:e>
                      </m:acc>
                      <m:r>
                        <a:rPr lang="en-GB" b="0" i="1" smtClean="0">
                          <a:latin typeface="Cambria Math" charset="0"/>
                          <a:ea typeface="Cambria Math" charset="0"/>
                          <a:cs typeface="Cambria Math" charset="0"/>
                        </a:rPr>
                        <m:t>=</m:t>
                      </m:r>
                      <m:acc>
                        <m:accPr>
                          <m:chr m:val="⃗"/>
                          <m:ctrlPr>
                            <a:rPr lang="en-GB" b="0" i="1" smtClean="0">
                              <a:latin typeface="Cambria Math" panose="02040503050406030204" pitchFamily="18" charset="0"/>
                            </a:rPr>
                          </m:ctrlPr>
                        </m:accPr>
                        <m:e>
                          <m:r>
                            <a:rPr lang="en-GB" b="0" i="1" smtClean="0">
                              <a:latin typeface="Cambria Math" charset="0"/>
                            </a:rPr>
                            <m:t>𝑉</m:t>
                          </m:r>
                        </m:e>
                      </m:acc>
                      <m:r>
                        <a:rPr lang="en-US" i="1" smtClean="0">
                          <a:latin typeface="Cambria Math" charset="0"/>
                          <a:ea typeface="Cambria Math" charset="0"/>
                          <a:cs typeface="Cambria Math" charset="0"/>
                        </a:rPr>
                        <m:t>⊗</m:t>
                      </m:r>
                      <m:acc>
                        <m:accPr>
                          <m:chr m:val="⃗"/>
                          <m:ctrlPr>
                            <a:rPr lang="en-US" i="1" smtClean="0">
                              <a:latin typeface="Cambria Math" panose="02040503050406030204" pitchFamily="18" charset="0"/>
                              <a:ea typeface="Cambria Math" charset="0"/>
                              <a:cs typeface="Cambria Math" charset="0"/>
                            </a:rPr>
                          </m:ctrlPr>
                        </m:accPr>
                        <m:e>
                          <m:r>
                            <a:rPr lang="en-GB" b="0" i="1" smtClean="0">
                              <a:latin typeface="Cambria Math" charset="0"/>
                              <a:ea typeface="Cambria Math" charset="0"/>
                              <a:cs typeface="Cambria Math" charset="0"/>
                            </a:rPr>
                            <m:t>𝑈</m:t>
                          </m:r>
                        </m:e>
                      </m:acc>
                    </m:oMath>
                  </m:oMathPara>
                </a14:m>
                <a:endParaRPr lang="en-GB" dirty="0"/>
              </a:p>
              <a:p>
                <a:pPr marL="45720" indent="0">
                  <a:buClr>
                    <a:schemeClr val="tx1"/>
                  </a:buClr>
                  <a:buNone/>
                </a:pPr>
                <a:endParaRPr lang="en-GB" dirty="0"/>
              </a:p>
              <a:p>
                <a:pPr marL="45720" indent="0">
                  <a:buClr>
                    <a:schemeClr val="tx1"/>
                  </a:buClr>
                  <a:buNone/>
                </a:pPr>
                <a:r>
                  <a:rPr lang="en-GB" b="0" dirty="0"/>
                  <a:t>    </a:t>
                </a:r>
                <a14:m>
                  <m:oMath xmlns:m="http://schemas.openxmlformats.org/officeDocument/2006/math">
                    <m:r>
                      <a:rPr lang="en-GB" b="0" i="1" smtClean="0">
                        <a:latin typeface="Cambria Math" charset="0"/>
                      </a:rPr>
                      <m:t>=</m:t>
                    </m:r>
                    <m:d>
                      <m:dPr>
                        <m:begChr m:val="|"/>
                        <m:endChr m:val="|"/>
                        <m:ctrlPr>
                          <a:rPr lang="hr-HR" i="1">
                            <a:latin typeface="Cambria Math" panose="02040503050406030204" pitchFamily="18" charset="0"/>
                          </a:rPr>
                        </m:ctrlPr>
                      </m:dPr>
                      <m:e>
                        <m:acc>
                          <m:accPr>
                            <m:chr m:val="⃗"/>
                            <m:ctrlPr>
                              <a:rPr lang="hr-HR" i="1">
                                <a:latin typeface="Cambria Math" panose="02040503050406030204" pitchFamily="18" charset="0"/>
                              </a:rPr>
                            </m:ctrlPr>
                          </m:accPr>
                          <m:e>
                            <m:r>
                              <a:rPr lang="en-GB" i="1">
                                <a:latin typeface="Cambria Math" charset="0"/>
                              </a:rPr>
                              <m:t>𝑉</m:t>
                            </m:r>
                          </m:e>
                        </m:acc>
                      </m:e>
                    </m:d>
                    <m:d>
                      <m:dPr>
                        <m:begChr m:val="|"/>
                        <m:endChr m:val="|"/>
                        <m:ctrlPr>
                          <a:rPr lang="hr-HR" i="1">
                            <a:latin typeface="Cambria Math" panose="02040503050406030204" pitchFamily="18" charset="0"/>
                          </a:rPr>
                        </m:ctrlPr>
                      </m:dPr>
                      <m:e>
                        <m:acc>
                          <m:accPr>
                            <m:chr m:val="⃗"/>
                            <m:ctrlPr>
                              <a:rPr lang="hr-HR" i="1">
                                <a:latin typeface="Cambria Math" panose="02040503050406030204" pitchFamily="18" charset="0"/>
                              </a:rPr>
                            </m:ctrlPr>
                          </m:accPr>
                          <m:e>
                            <m:r>
                              <a:rPr lang="en-GB" i="1">
                                <a:latin typeface="Cambria Math" charset="0"/>
                              </a:rPr>
                              <m:t>𝑈</m:t>
                            </m:r>
                          </m:e>
                        </m:acc>
                      </m:e>
                    </m:d>
                    <m:func>
                      <m:funcPr>
                        <m:ctrlPr>
                          <a:rPr lang="en-US" i="1">
                            <a:latin typeface="Cambria Math" panose="02040503050406030204" pitchFamily="18" charset="0"/>
                          </a:rPr>
                        </m:ctrlPr>
                      </m:funcPr>
                      <m:fName>
                        <m:r>
                          <m:rPr>
                            <m:sty m:val="p"/>
                          </m:rPr>
                          <a:rPr lang="en-US">
                            <a:latin typeface="Cambria Math" charset="0"/>
                          </a:rPr>
                          <m:t>sin</m:t>
                        </m:r>
                      </m:fName>
                      <m:e>
                        <m:r>
                          <a:rPr lang="en-US" i="1">
                            <a:latin typeface="Cambria Math" charset="0"/>
                            <a:ea typeface="Cambria Math" charset="0"/>
                            <a:cs typeface="Cambria Math" charset="0"/>
                          </a:rPr>
                          <m:t>𝜃</m:t>
                        </m:r>
                      </m:e>
                    </m:func>
                    <m:acc>
                      <m:accPr>
                        <m:chr m:val="̂"/>
                        <m:ctrlPr>
                          <a:rPr lang="en-US" i="1">
                            <a:latin typeface="Cambria Math" panose="02040503050406030204" pitchFamily="18" charset="0"/>
                          </a:rPr>
                        </m:ctrlPr>
                      </m:accPr>
                      <m:e>
                        <m:r>
                          <a:rPr lang="en-GB" i="1">
                            <a:latin typeface="Cambria Math" charset="0"/>
                          </a:rPr>
                          <m:t>𝑤</m:t>
                        </m:r>
                      </m:e>
                    </m:acc>
                  </m:oMath>
                </a14:m>
                <a:endParaRPr lang="en-GB" i="1" dirty="0">
                  <a:latin typeface="Cambria Math" charset="0"/>
                </a:endParaRPr>
              </a:p>
              <a:p>
                <a:pPr marL="45720" indent="0">
                  <a:buClr>
                    <a:schemeClr val="tx1"/>
                  </a:buClr>
                  <a:buNone/>
                </a:pPr>
                <a:endParaRPr lang="en-GB" i="1" dirty="0">
                  <a:latin typeface="Cambria Math" charset="0"/>
                </a:endParaRPr>
              </a:p>
              <a:p>
                <a:pPr marL="45720" indent="0">
                  <a:buClr>
                    <a:schemeClr val="tx1"/>
                  </a:buClr>
                  <a:buNone/>
                </a:pPr>
                <a14:m>
                  <m:oMathPara xmlns:m="http://schemas.openxmlformats.org/officeDocument/2006/math">
                    <m:oMathParaPr>
                      <m:jc m:val="left"/>
                    </m:oMathParaPr>
                    <m:oMath xmlns:m="http://schemas.openxmlformats.org/officeDocument/2006/math">
                      <m:r>
                        <a:rPr lang="en-GB" b="0" i="1" smtClean="0">
                          <a:latin typeface="Cambria Math" charset="0"/>
                        </a:rPr>
                        <m:t>     =</m:t>
                      </m:r>
                      <m:d>
                        <m:dPr>
                          <m:begChr m:val="|"/>
                          <m:endChr m:val="|"/>
                          <m:ctrlPr>
                            <a:rPr lang="hr-HR" b="0" i="1" smtClean="0">
                              <a:latin typeface="Cambria Math" panose="02040503050406030204" pitchFamily="18" charset="0"/>
                            </a:rPr>
                          </m:ctrlPr>
                        </m:dPr>
                        <m:e>
                          <m:m>
                            <m:mPr>
                              <m:mcs>
                                <m:mc>
                                  <m:mcPr>
                                    <m:count m:val="3"/>
                                    <m:mcJc m:val="center"/>
                                  </m:mcPr>
                                </m:mc>
                              </m:mcs>
                              <m:ctrlPr>
                                <a:rPr lang="uk-UA" b="0" i="1" smtClean="0">
                                  <a:latin typeface="Cambria Math" panose="02040503050406030204" pitchFamily="18" charset="0"/>
                                </a:rPr>
                              </m:ctrlPr>
                            </m:mPr>
                            <m:mr>
                              <m:e>
                                <m:acc>
                                  <m:accPr>
                                    <m:chr m:val="̂"/>
                                    <m:ctrlPr>
                                      <a:rPr lang="uk-UA" b="0" i="1" smtClean="0">
                                        <a:latin typeface="Cambria Math" panose="02040503050406030204" pitchFamily="18" charset="0"/>
                                      </a:rPr>
                                    </m:ctrlPr>
                                  </m:accPr>
                                  <m:e>
                                    <m:r>
                                      <a:rPr lang="en-GB" b="0" i="1" smtClean="0">
                                        <a:latin typeface="Cambria Math" charset="0"/>
                                      </a:rPr>
                                      <m:t>𝑖</m:t>
                                    </m:r>
                                  </m:e>
                                </m:acc>
                              </m:e>
                              <m:e>
                                <m:acc>
                                  <m:accPr>
                                    <m:chr m:val="̂"/>
                                    <m:ctrlPr>
                                      <a:rPr lang="uk-UA" b="0" i="1" smtClean="0">
                                        <a:latin typeface="Cambria Math" panose="02040503050406030204" pitchFamily="18" charset="0"/>
                                      </a:rPr>
                                    </m:ctrlPr>
                                  </m:accPr>
                                  <m:e>
                                    <m:r>
                                      <a:rPr lang="en-GB" b="0" i="1" smtClean="0">
                                        <a:latin typeface="Cambria Math" charset="0"/>
                                      </a:rPr>
                                      <m:t>𝑗</m:t>
                                    </m:r>
                                  </m:e>
                                </m:acc>
                              </m:e>
                              <m:e>
                                <m:acc>
                                  <m:accPr>
                                    <m:chr m:val="̂"/>
                                    <m:ctrlPr>
                                      <a:rPr lang="uk-UA" b="0" i="1" smtClean="0">
                                        <a:latin typeface="Cambria Math" panose="02040503050406030204" pitchFamily="18" charset="0"/>
                                      </a:rPr>
                                    </m:ctrlPr>
                                  </m:accPr>
                                  <m:e>
                                    <m:r>
                                      <a:rPr lang="en-GB" b="0" i="1" smtClean="0">
                                        <a:latin typeface="Cambria Math" charset="0"/>
                                      </a:rPr>
                                      <m:t>𝑘</m:t>
                                    </m:r>
                                  </m:e>
                                </m:acc>
                              </m:e>
                            </m:mr>
                            <m:mr>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𝑥</m:t>
                                    </m:r>
                                  </m:sub>
                                </m:sSub>
                              </m:e>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𝑦</m:t>
                                    </m:r>
                                  </m:sub>
                                </m:sSub>
                              </m:e>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𝑧</m:t>
                                    </m:r>
                                  </m:sub>
                                </m:sSub>
                              </m:e>
                            </m:mr>
                            <m:mr>
                              <m:e>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𝑥</m:t>
                                    </m:r>
                                  </m:sub>
                                </m:sSub>
                              </m:e>
                              <m:e>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𝑦</m:t>
                                    </m:r>
                                  </m:sub>
                                </m:sSub>
                              </m:e>
                              <m:e>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𝑧</m:t>
                                    </m:r>
                                  </m:sub>
                                </m:sSub>
                              </m:e>
                            </m:mr>
                          </m:m>
                        </m:e>
                      </m:d>
                      <m:r>
                        <a:rPr lang="en-GB" b="0" i="1" smtClean="0">
                          <a:latin typeface="Cambria Math" charset="0"/>
                        </a:rPr>
                        <m:t>=</m:t>
                      </m:r>
                      <m:d>
                        <m:dPr>
                          <m:begChr m:val="|"/>
                          <m:endChr m:val="|"/>
                          <m:ctrlPr>
                            <a:rPr lang="hr-HR" b="0" i="1" smtClean="0">
                              <a:latin typeface="Cambria Math" panose="02040503050406030204" pitchFamily="18" charset="0"/>
                            </a:rPr>
                          </m:ctrlPr>
                        </m:dPr>
                        <m:e>
                          <m:m>
                            <m:mPr>
                              <m:mcs>
                                <m:mc>
                                  <m:mcPr>
                                    <m:count m:val="2"/>
                                    <m:mcJc m:val="center"/>
                                  </m:mcPr>
                                </m:mc>
                              </m:mcs>
                              <m:ctrlPr>
                                <a:rPr lang="hr-HR"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𝑦</m:t>
                                    </m:r>
                                  </m:sub>
                                </m:sSub>
                              </m:e>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𝑧</m:t>
                                    </m:r>
                                  </m:sub>
                                </m:sSub>
                              </m:e>
                            </m:mr>
                            <m:mr>
                              <m:e>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𝑦</m:t>
                                    </m:r>
                                  </m:sub>
                                </m:sSub>
                              </m:e>
                              <m:e>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𝑧</m:t>
                                    </m:r>
                                  </m:sub>
                                </m:sSub>
                              </m:e>
                            </m:mr>
                          </m:m>
                        </m:e>
                      </m:d>
                      <m:acc>
                        <m:accPr>
                          <m:chr m:val="̂"/>
                          <m:ctrlPr>
                            <a:rPr lang="hr-HR" b="0" i="1" smtClean="0">
                              <a:latin typeface="Cambria Math" panose="02040503050406030204" pitchFamily="18" charset="0"/>
                            </a:rPr>
                          </m:ctrlPr>
                        </m:accPr>
                        <m:e>
                          <m:r>
                            <a:rPr lang="en-GB" b="0" i="1" smtClean="0">
                              <a:latin typeface="Cambria Math" charset="0"/>
                            </a:rPr>
                            <m:t>𝑖</m:t>
                          </m:r>
                        </m:e>
                      </m:acc>
                      <m:r>
                        <a:rPr lang="en-GB" b="0" i="1" smtClean="0">
                          <a:latin typeface="Cambria Math" charset="0"/>
                        </a:rPr>
                        <m:t>−</m:t>
                      </m:r>
                      <m:d>
                        <m:dPr>
                          <m:begChr m:val="|"/>
                          <m:endChr m:val="|"/>
                          <m:ctrlPr>
                            <a:rPr lang="hr-HR" b="0" i="1" smtClean="0">
                              <a:latin typeface="Cambria Math" panose="02040503050406030204" pitchFamily="18" charset="0"/>
                            </a:rPr>
                          </m:ctrlPr>
                        </m:dPr>
                        <m:e>
                          <m:m>
                            <m:mPr>
                              <m:mcs>
                                <m:mc>
                                  <m:mcPr>
                                    <m:count m:val="2"/>
                                    <m:mcJc m:val="center"/>
                                  </m:mcPr>
                                </m:mc>
                              </m:mcs>
                              <m:ctrlPr>
                                <a:rPr lang="hr-HR"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𝑥</m:t>
                                    </m:r>
                                  </m:sub>
                                </m:sSub>
                              </m:e>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𝑧</m:t>
                                    </m:r>
                                  </m:sub>
                                </m:sSub>
                              </m:e>
                            </m:mr>
                            <m:mr>
                              <m:e>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𝑥</m:t>
                                    </m:r>
                                  </m:sub>
                                </m:sSub>
                              </m:e>
                              <m:e>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𝑧</m:t>
                                    </m:r>
                                  </m:sub>
                                </m:sSub>
                              </m:e>
                            </m:mr>
                          </m:m>
                        </m:e>
                      </m:d>
                      <m:acc>
                        <m:accPr>
                          <m:chr m:val="̂"/>
                          <m:ctrlPr>
                            <a:rPr lang="hr-HR" b="0" i="1" smtClean="0">
                              <a:latin typeface="Cambria Math" panose="02040503050406030204" pitchFamily="18" charset="0"/>
                            </a:rPr>
                          </m:ctrlPr>
                        </m:accPr>
                        <m:e>
                          <m:r>
                            <a:rPr lang="en-GB" b="0" i="1" smtClean="0">
                              <a:latin typeface="Cambria Math" charset="0"/>
                            </a:rPr>
                            <m:t>𝑗</m:t>
                          </m:r>
                        </m:e>
                      </m:acc>
                      <m:r>
                        <a:rPr lang="en-GB" b="0" i="1" smtClean="0">
                          <a:latin typeface="Cambria Math" charset="0"/>
                        </a:rPr>
                        <m:t>+</m:t>
                      </m:r>
                      <m:d>
                        <m:dPr>
                          <m:begChr m:val="|"/>
                          <m:endChr m:val="|"/>
                          <m:ctrlPr>
                            <a:rPr lang="hr-HR" b="0" i="1" smtClean="0">
                              <a:latin typeface="Cambria Math" panose="02040503050406030204" pitchFamily="18" charset="0"/>
                            </a:rPr>
                          </m:ctrlPr>
                        </m:dPr>
                        <m:e>
                          <m:m>
                            <m:mPr>
                              <m:mcs>
                                <m:mc>
                                  <m:mcPr>
                                    <m:count m:val="2"/>
                                    <m:mcJc m:val="center"/>
                                  </m:mcPr>
                                </m:mc>
                              </m:mcs>
                              <m:ctrlPr>
                                <a:rPr lang="hr-HR"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𝑥</m:t>
                                    </m:r>
                                  </m:sub>
                                </m:sSub>
                              </m:e>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𝑦</m:t>
                                    </m:r>
                                  </m:sub>
                                </m:sSub>
                              </m:e>
                            </m:mr>
                            <m:mr>
                              <m:e>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𝑥</m:t>
                                    </m:r>
                                  </m:sub>
                                </m:sSub>
                              </m:e>
                              <m:e>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𝑦</m:t>
                                    </m:r>
                                  </m:sub>
                                </m:sSub>
                              </m:e>
                            </m:mr>
                          </m:m>
                        </m:e>
                      </m:d>
                      <m:acc>
                        <m:accPr>
                          <m:chr m:val="̂"/>
                          <m:ctrlPr>
                            <a:rPr lang="hr-HR" b="0" i="1" smtClean="0">
                              <a:latin typeface="Cambria Math" panose="02040503050406030204" pitchFamily="18" charset="0"/>
                            </a:rPr>
                          </m:ctrlPr>
                        </m:accPr>
                        <m:e>
                          <m:r>
                            <a:rPr lang="en-GB" b="0" i="1" smtClean="0">
                              <a:latin typeface="Cambria Math" charset="0"/>
                            </a:rPr>
                            <m:t>𝑘</m:t>
                          </m:r>
                        </m:e>
                      </m:acc>
                    </m:oMath>
                  </m:oMathPara>
                </a14:m>
                <a:endParaRPr lang="en-GB" b="0" i="1" dirty="0">
                  <a:latin typeface="Cambria Math" charset="0"/>
                </a:endParaRPr>
              </a:p>
              <a:p>
                <a:pPr marL="45720" indent="0">
                  <a:buClr>
                    <a:schemeClr val="tx1"/>
                  </a:buClr>
                  <a:buNone/>
                </a:pPr>
                <a:endParaRPr lang="en-GB" b="0" i="1" dirty="0">
                  <a:latin typeface="Cambria Math" charset="0"/>
                </a:endParaRPr>
              </a:p>
              <a:p>
                <a:pPr marL="45720" indent="0">
                  <a:buClr>
                    <a:schemeClr val="tx1"/>
                  </a:buClr>
                  <a:buNone/>
                </a:pPr>
                <a:r>
                  <a:rPr lang="en-GB" b="0" dirty="0"/>
                  <a:t>    </a:t>
                </a:r>
                <a14:m>
                  <m:oMath xmlns:m="http://schemas.openxmlformats.org/officeDocument/2006/math">
                    <m:r>
                      <a:rPr lang="en-GB" b="0" i="1" smtClean="0">
                        <a:latin typeface="Cambria Math" charset="0"/>
                      </a:rPr>
                      <m:t>=</m:t>
                    </m:r>
                    <m:d>
                      <m:dPr>
                        <m:ctrlPr>
                          <a:rPr lang="is-I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𝑦</m:t>
                            </m:r>
                          </m:sub>
                        </m:sSub>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𝑧</m:t>
                            </m:r>
                          </m:sub>
                        </m:sSub>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𝑧</m:t>
                            </m:r>
                          </m:sub>
                        </m:sSub>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𝑦</m:t>
                            </m:r>
                          </m:sub>
                        </m:sSub>
                      </m:e>
                    </m:d>
                    <m:acc>
                      <m:accPr>
                        <m:chr m:val="̂"/>
                        <m:ctrlPr>
                          <a:rPr lang="is-IS" b="0" i="1" smtClean="0">
                            <a:latin typeface="Cambria Math" panose="02040503050406030204" pitchFamily="18" charset="0"/>
                          </a:rPr>
                        </m:ctrlPr>
                      </m:accPr>
                      <m:e>
                        <m:r>
                          <a:rPr lang="en-GB" b="0" i="1" smtClean="0">
                            <a:latin typeface="Cambria Math" charset="0"/>
                          </a:rPr>
                          <m:t>𝑖</m:t>
                        </m:r>
                      </m:e>
                    </m:acc>
                    <m:r>
                      <a:rPr lang="en-GB" b="0" i="1" smtClean="0">
                        <a:latin typeface="Cambria Math" charset="0"/>
                      </a:rPr>
                      <m:t>−</m:t>
                    </m:r>
                    <m:d>
                      <m:dPr>
                        <m:ctrlPr>
                          <a:rPr lang="is-I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𝑥</m:t>
                            </m:r>
                          </m:sub>
                        </m:sSub>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𝑧</m:t>
                            </m:r>
                          </m:sub>
                        </m:sSub>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𝑧</m:t>
                            </m:r>
                          </m:sub>
                        </m:sSub>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𝑥</m:t>
                            </m:r>
                          </m:sub>
                        </m:sSub>
                      </m:e>
                    </m:d>
                    <m:acc>
                      <m:accPr>
                        <m:chr m:val="̂"/>
                        <m:ctrlPr>
                          <a:rPr lang="is-IS" b="0" i="1" smtClean="0">
                            <a:latin typeface="Cambria Math" panose="02040503050406030204" pitchFamily="18" charset="0"/>
                          </a:rPr>
                        </m:ctrlPr>
                      </m:accPr>
                      <m:e>
                        <m:r>
                          <a:rPr lang="en-GB" b="0" i="1" smtClean="0">
                            <a:latin typeface="Cambria Math" charset="0"/>
                          </a:rPr>
                          <m:t>𝑗</m:t>
                        </m:r>
                      </m:e>
                    </m:acc>
                    <m:r>
                      <a:rPr lang="en-GB" b="0" i="1" smtClean="0">
                        <a:latin typeface="Cambria Math" charset="0"/>
                      </a:rPr>
                      <m:t>+</m:t>
                    </m:r>
                    <m:d>
                      <m:dPr>
                        <m:ctrlPr>
                          <a:rPr lang="is-I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𝑥</m:t>
                            </m:r>
                          </m:sub>
                        </m:sSub>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𝑦</m:t>
                            </m:r>
                          </m:sub>
                        </m:sSub>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𝑦</m:t>
                            </m:r>
                          </m:sub>
                        </m:sSub>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𝑥</m:t>
                            </m:r>
                          </m:sub>
                        </m:sSub>
                      </m:e>
                    </m:d>
                    <m:acc>
                      <m:accPr>
                        <m:chr m:val="̂"/>
                        <m:ctrlPr>
                          <a:rPr lang="is-IS" b="0" i="1" smtClean="0">
                            <a:latin typeface="Cambria Math" panose="02040503050406030204" pitchFamily="18" charset="0"/>
                          </a:rPr>
                        </m:ctrlPr>
                      </m:accPr>
                      <m:e>
                        <m:r>
                          <a:rPr lang="en-GB" b="0" i="1" smtClean="0">
                            <a:latin typeface="Cambria Math" charset="0"/>
                          </a:rPr>
                          <m:t>𝑘</m:t>
                        </m:r>
                      </m:e>
                    </m:acc>
                  </m:oMath>
                </a14:m>
                <a:endParaRPr lang="en-GB" b="0" dirty="0"/>
              </a:p>
              <a:p>
                <a:pPr marL="45720" indent="0">
                  <a:buClr>
                    <a:schemeClr val="tx1"/>
                  </a:buClr>
                  <a:buNone/>
                </a:pPr>
                <a:endParaRPr lang="en-GB" b="0"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fig_02_2_9.jpg"/>
          <p:cNvPicPr>
            <a:picLocks noChangeAspect="1" noChangeArrowheads="1"/>
          </p:cNvPicPr>
          <p:nvPr/>
        </p:nvPicPr>
        <p:blipFill>
          <a:blip r:embed="rId3"/>
          <a:srcRect/>
          <a:stretch>
            <a:fillRect/>
          </a:stretch>
        </p:blipFill>
        <p:spPr bwMode="auto">
          <a:xfrm>
            <a:off x="5303521" y="1779186"/>
            <a:ext cx="3263693" cy="2251681"/>
          </a:xfrm>
          <a:prstGeom prst="rect">
            <a:avLst/>
          </a:prstGeom>
          <a:noFill/>
        </p:spPr>
      </p:pic>
    </p:spTree>
    <p:extLst>
      <p:ext uri="{BB962C8B-B14F-4D97-AF65-F5344CB8AC3E}">
        <p14:creationId xmlns:p14="http://schemas.microsoft.com/office/powerpoint/2010/main" val="900095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Linear Dependence and Independence of a Set of Vectors:</a:t>
                </a:r>
              </a:p>
              <a:p>
                <a:pPr marL="45720" indent="0">
                  <a:buClr>
                    <a:schemeClr val="tx1"/>
                  </a:buClr>
                  <a:buNone/>
                </a:pPr>
                <a:endParaRPr lang="en-US" b="1" i="1" dirty="0"/>
              </a:p>
              <a:p>
                <a:pPr marL="45720" indent="0">
                  <a:buClr>
                    <a:schemeClr val="tx1"/>
                  </a:buClr>
                  <a:buNone/>
                </a:pPr>
                <a:r>
                  <a:rPr lang="en-US" dirty="0"/>
                  <a:t>A set of vectors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1</m:t>
                            </m:r>
                          </m:sub>
                        </m:sSub>
                      </m:e>
                    </m:acc>
                    <m:r>
                      <a:rPr lang="en-GB" b="0" i="1" smtClean="0">
                        <a:latin typeface="Cambria Math"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GB" i="1">
                                <a:latin typeface="Cambria Math" charset="0"/>
                              </a:rPr>
                              <m:t>𝑉</m:t>
                            </m:r>
                          </m:e>
                          <m:sub>
                            <m:r>
                              <a:rPr lang="en-GB" b="0" i="1" smtClean="0">
                                <a:latin typeface="Cambria Math" charset="0"/>
                              </a:rPr>
                              <m:t>2</m:t>
                            </m:r>
                          </m:sub>
                        </m:sSub>
                      </m:e>
                    </m:acc>
                    <m:r>
                      <a:rPr lang="en-GB" i="1">
                        <a:latin typeface="Cambria Math" charset="0"/>
                      </a:rPr>
                      <m:t>,</m:t>
                    </m:r>
                  </m:oMath>
                </a14:m>
                <a:r>
                  <a:rPr lang="en-US" dirty="0"/>
                  <a:t> </a:t>
                </a:r>
                <a:r>
                  <a:rPr lang="is-IS" dirty="0"/>
                  <a:t>… ,</a:t>
                </a:r>
                <a:r>
                  <a:rPr lang="en-US" dirty="0"/>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GB" i="1">
                                <a:latin typeface="Cambria Math" charset="0"/>
                              </a:rPr>
                              <m:t>𝑉</m:t>
                            </m:r>
                          </m:e>
                          <m:sub>
                            <m:r>
                              <a:rPr lang="en-GB" b="0" i="1" smtClean="0">
                                <a:latin typeface="Cambria Math" charset="0"/>
                              </a:rPr>
                              <m:t>𝑛</m:t>
                            </m:r>
                          </m:sub>
                        </m:sSub>
                      </m:e>
                    </m:acc>
                  </m:oMath>
                </a14:m>
                <a:r>
                  <a:rPr lang="en-US" dirty="0"/>
                  <a:t> is said to be linearly independent if </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is satisfied </a:t>
                </a:r>
                <a14:m>
                  <m:oMath xmlns:m="http://schemas.openxmlformats.org/officeDocument/2006/math">
                    <m:r>
                      <a:rPr lang="en-GB" b="0" i="1" smtClean="0">
                        <a:latin typeface="Cambria Math" charset="0"/>
                      </a:rPr>
                      <m:t>𝑖𝑓𝑓</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charset="0"/>
                            <a:ea typeface="Cambria Math" charset="0"/>
                            <a:cs typeface="Cambria Math" charset="0"/>
                          </a:rPr>
                          <m:t>𝛼</m:t>
                        </m:r>
                      </m:e>
                      <m:sub>
                        <m:r>
                          <a:rPr lang="en-GB" b="0" i="1" dirty="0" smtClean="0">
                            <a:latin typeface="Cambria Math" charset="0"/>
                          </a:rPr>
                          <m:t>1</m:t>
                        </m:r>
                      </m:sub>
                    </m:sSub>
                    <m:r>
                      <a:rPr lang="en-GB" b="0" i="1" dirty="0" smtClean="0">
                        <a:latin typeface="Cambria Math" charset="0"/>
                      </a:rPr>
                      <m:t>=</m:t>
                    </m:r>
                    <m:sSub>
                      <m:sSubPr>
                        <m:ctrlPr>
                          <a:rPr lang="en-US" i="1" dirty="0">
                            <a:latin typeface="Cambria Math" panose="02040503050406030204" pitchFamily="18" charset="0"/>
                          </a:rPr>
                        </m:ctrlPr>
                      </m:sSubPr>
                      <m:e>
                        <m:r>
                          <a:rPr lang="en-US" i="1" dirty="0">
                            <a:latin typeface="Cambria Math" charset="0"/>
                            <a:ea typeface="Cambria Math" charset="0"/>
                            <a:cs typeface="Cambria Math" charset="0"/>
                          </a:rPr>
                          <m:t>𝛼</m:t>
                        </m:r>
                      </m:e>
                      <m:sub>
                        <m:r>
                          <a:rPr lang="en-GB" b="0" i="1" dirty="0" smtClean="0">
                            <a:latin typeface="Cambria Math" charset="0"/>
                            <a:ea typeface="Cambria Math" charset="0"/>
                            <a:cs typeface="Cambria Math" charset="0"/>
                          </a:rPr>
                          <m:t>2</m:t>
                        </m:r>
                      </m:sub>
                    </m:sSub>
                    <m:r>
                      <a:rPr lang="en-GB" b="0" i="1" dirty="0" smtClean="0">
                        <a:latin typeface="Cambria Math" charset="0"/>
                      </a:rPr>
                      <m:t>= …=</m:t>
                    </m:r>
                    <m:sSub>
                      <m:sSubPr>
                        <m:ctrlPr>
                          <a:rPr lang="en-US" i="1" dirty="0">
                            <a:latin typeface="Cambria Math" panose="02040503050406030204" pitchFamily="18" charset="0"/>
                          </a:rPr>
                        </m:ctrlPr>
                      </m:sSubPr>
                      <m:e>
                        <m:r>
                          <a:rPr lang="en-US" i="1" dirty="0">
                            <a:latin typeface="Cambria Math" charset="0"/>
                            <a:ea typeface="Cambria Math" charset="0"/>
                            <a:cs typeface="Cambria Math" charset="0"/>
                          </a:rPr>
                          <m:t>𝛼</m:t>
                        </m:r>
                      </m:e>
                      <m:sub>
                        <m:r>
                          <a:rPr lang="en-GB" b="0" i="1" dirty="0" smtClean="0">
                            <a:latin typeface="Cambria Math" charset="0"/>
                            <a:ea typeface="Cambria Math" charset="0"/>
                            <a:cs typeface="Cambria Math" charset="0"/>
                          </a:rPr>
                          <m:t>𝑛</m:t>
                        </m:r>
                      </m:sub>
                    </m:sSub>
                    <m:r>
                      <a:rPr lang="en-GB" b="0" i="1" dirty="0" smtClean="0">
                        <a:latin typeface="Cambria Math" charset="0"/>
                      </a:rPr>
                      <m:t>=0</m:t>
                    </m:r>
                  </m:oMath>
                </a14:m>
                <a:endParaRPr lang="en-US" dirty="0"/>
              </a:p>
              <a:p>
                <a:pPr marL="45720" indent="0">
                  <a:buClr>
                    <a:schemeClr val="tx1"/>
                  </a:buClr>
                  <a:buNone/>
                </a:pPr>
                <a:endParaRPr lang="en-US" dirty="0"/>
              </a:p>
              <a:p>
                <a:pPr marL="45720" indent="0">
                  <a:buClr>
                    <a:schemeClr val="tx1"/>
                  </a:buClr>
                  <a:buNone/>
                </a:pPr>
                <a:r>
                  <a:rPr lang="en-US" dirty="0"/>
                  <a:t>Otherwise the set of vectors is said to be linearly dependent.</a:t>
                </a:r>
              </a:p>
              <a:p>
                <a:pPr marL="45720" indent="0">
                  <a:buClr>
                    <a:schemeClr val="tx1"/>
                  </a:buClr>
                  <a:buNone/>
                </a:pPr>
                <a:r>
                  <a:rPr lang="en-US" dirty="0"/>
                  <a:t>Another way of looking at linear independence/dependence is that if the vectors in the set cannot be written as a linear combination of any of the other vectors in the set then the set of vectors is linearly independent. The converse also holds true. </a:t>
                </a:r>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945"/>
                </a:stretch>
              </a:blipFill>
            </p:spPr>
            <p:txBody>
              <a:bodyPr/>
              <a:lstStyle/>
              <a:p>
                <a:r>
                  <a:rPr lang="en-US">
                    <a:noFill/>
                  </a:rPr>
                  <a:t> </a:t>
                </a:r>
              </a:p>
            </p:txBody>
          </p:sp>
        </mc:Fallback>
      </mc:AlternateContent>
      <p:pic>
        <p:nvPicPr>
          <p:cNvPr id="7" name="Picture 2" descr="\\172.16.3.215\data4\Graphics\Powerpoint\WILEY WORK\GILAT\Final Files\ch02\gilat_3e_eq_02_26.jpg"/>
          <p:cNvPicPr>
            <a:picLocks noChangeAspect="1" noChangeArrowheads="1"/>
          </p:cNvPicPr>
          <p:nvPr/>
        </p:nvPicPr>
        <p:blipFill>
          <a:blip r:embed="rId3"/>
          <a:stretch>
            <a:fillRect/>
          </a:stretch>
        </p:blipFill>
        <p:spPr bwMode="auto">
          <a:xfrm>
            <a:off x="677332" y="2399306"/>
            <a:ext cx="6354233" cy="422103"/>
          </a:xfrm>
          <a:prstGeom prst="rect">
            <a:avLst/>
          </a:prstGeom>
          <a:noFill/>
        </p:spPr>
      </p:pic>
    </p:spTree>
    <p:extLst>
      <p:ext uri="{BB962C8B-B14F-4D97-AF65-F5344CB8AC3E}">
        <p14:creationId xmlns:p14="http://schemas.microsoft.com/office/powerpoint/2010/main" val="1240826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The Triangle Inequality:</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p:txBody>
      </p:sp>
      <p:pic>
        <p:nvPicPr>
          <p:cNvPr id="4" name="Picture 2" descr="\\172.16.3.215\data4\Graphics\Powerpoint\WILEY WORK\GILAT\Final Files\ch02\gilat_3e_fig_02_2_10.jpg"/>
          <p:cNvPicPr>
            <a:picLocks noChangeAspect="1" noChangeArrowheads="1"/>
          </p:cNvPicPr>
          <p:nvPr/>
        </p:nvPicPr>
        <p:blipFill>
          <a:blip r:embed="rId2"/>
          <a:srcRect/>
          <a:stretch>
            <a:fillRect/>
          </a:stretch>
        </p:blipFill>
        <p:spPr bwMode="auto">
          <a:xfrm>
            <a:off x="2777067" y="1470343"/>
            <a:ext cx="3751686" cy="2944905"/>
          </a:xfrm>
          <a:prstGeom prst="rect">
            <a:avLst/>
          </a:prstGeom>
          <a:noFill/>
        </p:spPr>
      </p:pic>
      <p:pic>
        <p:nvPicPr>
          <p:cNvPr id="5" name="Picture 2" descr="\\172.16.3.215\data4\Graphics\Powerpoint\WILEY WORK\GILAT\Final Files\ch02\gilat_3e_eq_02_27.jpg"/>
          <p:cNvPicPr>
            <a:picLocks noChangeAspect="1" noChangeArrowheads="1"/>
          </p:cNvPicPr>
          <p:nvPr/>
        </p:nvPicPr>
        <p:blipFill>
          <a:blip r:embed="rId3"/>
          <a:stretch>
            <a:fillRect/>
          </a:stretch>
        </p:blipFill>
        <p:spPr bwMode="auto">
          <a:xfrm>
            <a:off x="663786" y="5164686"/>
            <a:ext cx="6841913" cy="664642"/>
          </a:xfrm>
          <a:prstGeom prst="rect">
            <a:avLst/>
          </a:prstGeom>
          <a:noFill/>
        </p:spPr>
      </p:pic>
    </p:spTree>
    <p:extLst>
      <p:ext uri="{BB962C8B-B14F-4D97-AF65-F5344CB8AC3E}">
        <p14:creationId xmlns:p14="http://schemas.microsoft.com/office/powerpoint/2010/main" val="287029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fontScale="92500" lnSpcReduction="10000"/>
              </a:bodyPr>
              <a:lstStyle/>
              <a:p>
                <a:pPr marL="45720" indent="0">
                  <a:buClr>
                    <a:schemeClr val="tx1"/>
                  </a:buClr>
                  <a:buNone/>
                </a:pPr>
                <a:endParaRPr lang="en-US" dirty="0"/>
              </a:p>
              <a:p>
                <a:pPr marL="45720" indent="0" algn="ctr">
                  <a:buClr>
                    <a:schemeClr val="tx1"/>
                  </a:buClr>
                  <a:buNone/>
                </a:pPr>
                <a:r>
                  <a:rPr lang="en-US" sz="3200" b="1" dirty="0"/>
                  <a:t>Matrices and Linear Algebra</a:t>
                </a:r>
              </a:p>
              <a:p>
                <a:pPr marL="45720" indent="0">
                  <a:buClr>
                    <a:schemeClr val="tx1"/>
                  </a:buClr>
                  <a:buNone/>
                </a:pPr>
                <a:endParaRPr lang="en-US" dirty="0"/>
              </a:p>
              <a:p>
                <a:pPr marL="45720" indent="0">
                  <a:buClr>
                    <a:schemeClr val="tx1"/>
                  </a:buClr>
                  <a:buNone/>
                </a:pPr>
                <a:r>
                  <a:rPr lang="en-US" dirty="0"/>
                  <a:t>A matrix is a rectangular array of numbers. The size of a matrix refers to the number of rows and columns it contains. A matrix is denoted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oMath>
                </a14:m>
                <a:r>
                  <a:rPr lang="en-US" dirty="0"/>
                  <a:t> or </a:t>
                </a:r>
                <a14:m>
                  <m:oMath xmlns:m="http://schemas.openxmlformats.org/officeDocument/2006/math">
                    <m:r>
                      <a:rPr lang="en-GB" b="0" i="1" smtClean="0">
                        <a:latin typeface="Cambria Math" charset="0"/>
                      </a:rPr>
                      <m:t>𝐴</m:t>
                    </m:r>
                  </m:oMath>
                </a14:m>
                <a:r>
                  <a:rPr lang="en-US" dirty="0"/>
                  <a:t>. The latter notation is used only where it is clear from the context that we are talking about a matrix.</a:t>
                </a:r>
                <a:br>
                  <a:rPr lang="en-US" dirty="0"/>
                </a:br>
                <a:endParaRPr lang="en-US" dirty="0"/>
              </a:p>
              <a:p>
                <a:pPr marL="45720" indent="0">
                  <a:buClr>
                    <a:schemeClr val="tx1"/>
                  </a:buClr>
                  <a:buNone/>
                </a:pPr>
                <a:r>
                  <a:rPr lang="en-US" dirty="0"/>
                  <a:t>An </a:t>
                </a:r>
                <a14:m>
                  <m:oMath xmlns:m="http://schemas.openxmlformats.org/officeDocument/2006/math">
                    <m:r>
                      <a:rPr lang="en-GB" b="0" i="1" smtClean="0">
                        <a:latin typeface="Cambria Math" charset="0"/>
                      </a:rPr>
                      <m:t>𝑚</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𝑛</m:t>
                    </m:r>
                    <m:r>
                      <a:rPr lang="en-GB" b="0" i="1" smtClean="0">
                        <a:latin typeface="Cambria Math" charset="0"/>
                        <a:ea typeface="Cambria Math" charset="0"/>
                        <a:cs typeface="Cambria Math" charset="0"/>
                      </a:rPr>
                      <m:t> </m:t>
                    </m:r>
                  </m:oMath>
                </a14:m>
                <a:r>
                  <a:rPr lang="en-US" dirty="0"/>
                  <a:t>matrix has </a:t>
                </a:r>
                <a14:m>
                  <m:oMath xmlns:m="http://schemas.openxmlformats.org/officeDocument/2006/math">
                    <m:r>
                      <a:rPr lang="en-GB" b="0" i="1" smtClean="0">
                        <a:latin typeface="Cambria Math" charset="0"/>
                      </a:rPr>
                      <m:t>𝑚</m:t>
                    </m:r>
                  </m:oMath>
                </a14:m>
                <a:r>
                  <a:rPr lang="en-US" dirty="0"/>
                  <a:t> rows and </a:t>
                </a:r>
                <a14:m>
                  <m:oMath xmlns:m="http://schemas.openxmlformats.org/officeDocument/2006/math">
                    <m:r>
                      <a:rPr lang="en-GB" b="0" i="1" smtClean="0">
                        <a:latin typeface="Cambria Math" charset="0"/>
                      </a:rPr>
                      <m:t>𝑛</m:t>
                    </m:r>
                  </m:oMath>
                </a14:m>
                <a:r>
                  <a:rPr lang="en-US" dirty="0"/>
                  <a:t> columns.</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An element of the matrix is referred to as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𝑎</m:t>
                        </m:r>
                      </m:e>
                      <m:sub>
                        <m:r>
                          <a:rPr lang="en-GB" b="0" i="1" smtClean="0">
                            <a:latin typeface="Cambria Math" charset="0"/>
                          </a:rPr>
                          <m:t>𝑖𝑗</m:t>
                        </m:r>
                      </m:sub>
                    </m:sSub>
                  </m:oMath>
                </a14:m>
                <a:r>
                  <a:rPr lang="en-US" dirty="0"/>
                  <a:t> where </a:t>
                </a:r>
                <a14:m>
                  <m:oMath xmlns:m="http://schemas.openxmlformats.org/officeDocument/2006/math">
                    <m:r>
                      <a:rPr lang="en-GB" b="0" i="1" smtClean="0">
                        <a:latin typeface="Cambria Math" charset="0"/>
                      </a:rPr>
                      <m:t>𝑖</m:t>
                    </m:r>
                  </m:oMath>
                </a14:m>
                <a:r>
                  <a:rPr lang="en-US" dirty="0"/>
                  <a:t> and </a:t>
                </a:r>
                <a14:m>
                  <m:oMath xmlns:m="http://schemas.openxmlformats.org/officeDocument/2006/math">
                    <m:r>
                      <a:rPr lang="en-GB" b="0" i="1" smtClean="0">
                        <a:latin typeface="Cambria Math" charset="0"/>
                      </a:rPr>
                      <m:t>𝑗</m:t>
                    </m:r>
                  </m:oMath>
                </a14:m>
                <a:r>
                  <a:rPr lang="en-US" dirty="0"/>
                  <a:t> refer to the row and column respectively where the element is located.</a:t>
                </a:r>
                <a:br>
                  <a:rPr lang="en-US" dirty="0"/>
                </a:br>
                <a:r>
                  <a:rPr lang="en-US" dirty="0"/>
                  <a:t>A row vector is simply a matrix with a single row or a </a:t>
                </a:r>
                <a14:m>
                  <m:oMath xmlns:m="http://schemas.openxmlformats.org/officeDocument/2006/math">
                    <m:r>
                      <a:rPr lang="en-GB" b="0" i="1" smtClean="0">
                        <a:latin typeface="Cambria Math" charset="0"/>
                      </a:rPr>
                      <m:t>1</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𝑛</m:t>
                    </m:r>
                  </m:oMath>
                </a14:m>
                <a:r>
                  <a:rPr lang="en-US" dirty="0"/>
                  <a:t> matrix. A column vector is simply a matrix with a single column or an </a:t>
                </a:r>
                <a14:m>
                  <m:oMath xmlns:m="http://schemas.openxmlformats.org/officeDocument/2006/math">
                    <m:r>
                      <a:rPr lang="en-GB" b="0" i="1" smtClean="0">
                        <a:latin typeface="Cambria Math" charset="0"/>
                      </a:rPr>
                      <m:t>𝑛</m:t>
                    </m:r>
                    <m:r>
                      <a:rPr lang="en-GB" b="0" i="1" smtClean="0">
                        <a:latin typeface="Cambria Math" charset="0"/>
                        <a:ea typeface="Cambria Math" charset="0"/>
                        <a:cs typeface="Cambria Math" charset="0"/>
                      </a:rPr>
                      <m:t>×1</m:t>
                    </m:r>
                  </m:oMath>
                </a14:m>
                <a:r>
                  <a:rPr lang="en-US" dirty="0"/>
                  <a:t> matrix</a:t>
                </a:r>
              </a:p>
              <a:p>
                <a:pPr marL="45720" indent="0">
                  <a:buClr>
                    <a:schemeClr val="tx1"/>
                  </a:buClr>
                  <a:buNone/>
                </a:pPr>
                <a:endParaRPr lang="en-US" dirty="0"/>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1455"/>
                </a:stretch>
              </a:blipFill>
            </p:spPr>
            <p:txBody>
              <a:bodyPr/>
              <a:lstStyle/>
              <a:p>
                <a:r>
                  <a:rPr lang="en-US">
                    <a:noFill/>
                  </a:rPr>
                  <a:t> </a:t>
                </a:r>
              </a:p>
            </p:txBody>
          </p:sp>
        </mc:Fallback>
      </mc:AlternateContent>
      <p:pic>
        <p:nvPicPr>
          <p:cNvPr id="4" name="Picture 2" descr="\\172.16.3.215\data4\Graphics\Powerpoint\WILEY WORK\GILAT\Final Files\ch02\gilat_3e_eq_02_28.jpg"/>
          <p:cNvPicPr>
            <a:picLocks noChangeAspect="1" noChangeArrowheads="1"/>
          </p:cNvPicPr>
          <p:nvPr/>
        </p:nvPicPr>
        <p:blipFill>
          <a:blip r:embed="rId3"/>
          <a:stretch>
            <a:fillRect/>
          </a:stretch>
        </p:blipFill>
        <p:spPr bwMode="auto">
          <a:xfrm>
            <a:off x="637018" y="2806893"/>
            <a:ext cx="5385322" cy="1534816"/>
          </a:xfrm>
          <a:prstGeom prst="rect">
            <a:avLst/>
          </a:prstGeom>
          <a:noFill/>
        </p:spPr>
      </p:pic>
    </p:spTree>
    <p:extLst>
      <p:ext uri="{BB962C8B-B14F-4D97-AF65-F5344CB8AC3E}">
        <p14:creationId xmlns:p14="http://schemas.microsoft.com/office/powerpoint/2010/main" val="763343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Clr>
                    <a:schemeClr val="tx1"/>
                  </a:buClr>
                  <a:buNone/>
                </a:pPr>
                <a:endParaRPr lang="en-US" dirty="0"/>
              </a:p>
              <a:p>
                <a:pPr marL="45720" indent="0">
                  <a:buClr>
                    <a:schemeClr val="tx1"/>
                  </a:buClr>
                  <a:buNone/>
                </a:pPr>
                <a:r>
                  <a:rPr lang="en-US" b="1" i="1" dirty="0"/>
                  <a:t>Multiplication by a Scalar:</a:t>
                </a:r>
              </a:p>
              <a:p>
                <a:pPr marL="45720" indent="0">
                  <a:buClr>
                    <a:schemeClr val="tx1"/>
                  </a:buClr>
                  <a:buNone/>
                </a:pPr>
                <a:r>
                  <a:rPr lang="en-US" dirty="0"/>
                  <a:t>If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r>
                      <a:rPr lang="en-GB" b="0" i="1" smtClean="0">
                        <a:latin typeface="Cambria Math" charset="0"/>
                      </a:rPr>
                      <m:t>=</m:t>
                    </m:r>
                    <m:d>
                      <m:dPr>
                        <m:begChr m:val="["/>
                        <m:endChr m:val="]"/>
                        <m:ctrlPr>
                          <a:rPr lang="pt-BR"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GB" b="0" i="1" smtClean="0">
                                <a:latin typeface="Cambria Math" charset="0"/>
                              </a:rPr>
                              <m:t>𝑎</m:t>
                            </m:r>
                          </m:e>
                          <m:sub>
                            <m:r>
                              <a:rPr lang="en-GB" b="0" i="1" smtClean="0">
                                <a:latin typeface="Cambria Math" charset="0"/>
                              </a:rPr>
                              <m:t>𝑖𝑗</m:t>
                            </m:r>
                          </m:sub>
                        </m:sSub>
                      </m:e>
                    </m:d>
                  </m:oMath>
                </a14:m>
                <a:r>
                  <a:rPr lang="en-US" dirty="0"/>
                  <a:t> is a matrix and </a:t>
                </a:r>
                <a14:m>
                  <m:oMath xmlns:m="http://schemas.openxmlformats.org/officeDocument/2006/math">
                    <m:r>
                      <a:rPr lang="en-US" i="1" smtClean="0">
                        <a:latin typeface="Cambria Math" charset="0"/>
                        <a:ea typeface="Cambria Math" charset="0"/>
                        <a:cs typeface="Cambria Math" charset="0"/>
                      </a:rPr>
                      <m:t>𝛼</m:t>
                    </m:r>
                  </m:oMath>
                </a14:m>
                <a:r>
                  <a:rPr lang="en-US" dirty="0"/>
                  <a:t> is a scalar then </a:t>
                </a:r>
                <a14:m>
                  <m:oMath xmlns:m="http://schemas.openxmlformats.org/officeDocument/2006/math">
                    <m:r>
                      <a:rPr lang="en-US" i="1" smtClean="0">
                        <a:latin typeface="Cambria Math" charset="0"/>
                        <a:ea typeface="Cambria Math" charset="0"/>
                        <a:cs typeface="Cambria Math" charset="0"/>
                      </a:rPr>
                      <m:t>𝛼</m:t>
                    </m:r>
                    <m:d>
                      <m:dPr>
                        <m:begChr m:val="["/>
                        <m:endChr m:val="]"/>
                        <m:ctrlPr>
                          <a:rPr lang="pt-BR"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r>
                      <a:rPr lang="en-GB" b="0" i="1" smtClean="0">
                        <a:latin typeface="Cambria Math" charset="0"/>
                        <a:ea typeface="Cambria Math" charset="0"/>
                        <a:cs typeface="Cambria Math" charset="0"/>
                      </a:rPr>
                      <m:t>=</m:t>
                    </m:r>
                    <m:d>
                      <m:dPr>
                        <m:begChr m:val="["/>
                        <m:endChr m:val="]"/>
                        <m:ctrlPr>
                          <a:rPr lang="pt-BR" b="0" i="1" smtClean="0">
                            <a:latin typeface="Cambria Math" panose="02040503050406030204" pitchFamily="18" charset="0"/>
                            <a:ea typeface="Cambria Math" charset="0"/>
                            <a:cs typeface="Cambria Math" charset="0"/>
                          </a:rPr>
                        </m:ctrlPr>
                      </m:dPr>
                      <m:e>
                        <m:r>
                          <a:rPr lang="pt-BR" b="0" i="1" smtClean="0">
                            <a:latin typeface="Cambria Math" charset="0"/>
                            <a:ea typeface="Cambria Math" charset="0"/>
                            <a:cs typeface="Cambria Math" charset="0"/>
                          </a:rPr>
                          <m:t>𝛼</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𝑎</m:t>
                            </m:r>
                          </m:e>
                          <m:sub>
                            <m:r>
                              <a:rPr lang="en-GB" b="0" i="1" smtClean="0">
                                <a:latin typeface="Cambria Math" charset="0"/>
                                <a:ea typeface="Cambria Math" charset="0"/>
                                <a:cs typeface="Cambria Math" charset="0"/>
                              </a:rPr>
                              <m:t>𝑖𝑗</m:t>
                            </m:r>
                          </m:sub>
                        </m:sSub>
                      </m:e>
                    </m:d>
                  </m:oMath>
                </a14:m>
                <a:r>
                  <a:rPr lang="en-US" dirty="0"/>
                  <a:t> is obtained by multiplying every element of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oMath>
                </a14:m>
                <a:r>
                  <a:rPr lang="en-US" dirty="0"/>
                  <a:t> by the number </a:t>
                </a:r>
                <a14:m>
                  <m:oMath xmlns:m="http://schemas.openxmlformats.org/officeDocument/2006/math">
                    <m:r>
                      <a:rPr lang="en-US" i="1" smtClean="0">
                        <a:latin typeface="Cambria Math" charset="0"/>
                        <a:ea typeface="Cambria Math" charset="0"/>
                        <a:cs typeface="Cambria Math" charset="0"/>
                      </a:rPr>
                      <m:t>𝛼</m:t>
                    </m:r>
                    <m:r>
                      <a:rPr lang="en-GB" b="0" i="1" smtClean="0">
                        <a:latin typeface="Cambria Math" charset="0"/>
                        <a:ea typeface="Cambria Math" charset="0"/>
                        <a:cs typeface="Cambria Math" charset="0"/>
                      </a:rPr>
                      <m:t>.</m:t>
                    </m:r>
                  </m:oMath>
                </a14:m>
                <a:endParaRPr lang="en-US" dirty="0"/>
              </a:p>
              <a:p>
                <a:pPr marL="45720" indent="0">
                  <a:buClr>
                    <a:schemeClr val="tx1"/>
                  </a:buClr>
                  <a:buNone/>
                </a:pPr>
                <a:endParaRPr lang="en-US" dirty="0"/>
              </a:p>
              <a:p>
                <a:pPr marL="45720" indent="0">
                  <a:buClr>
                    <a:schemeClr val="tx1"/>
                  </a:buClr>
                  <a:buNone/>
                </a:pPr>
                <a:r>
                  <a:rPr lang="en-US" b="1" i="1" dirty="0"/>
                  <a:t>Addition and Subtraction of Matrices:</a:t>
                </a:r>
              </a:p>
              <a:p>
                <a:pPr marL="45720" indent="0">
                  <a:buClr>
                    <a:schemeClr val="tx1"/>
                  </a:buClr>
                  <a:buNone/>
                </a:pPr>
                <a:r>
                  <a:rPr lang="en-US" dirty="0"/>
                  <a:t>Matrices can only be added or subtracted if they are both of the same size. This is done by adding or subtracting the corresponding entries of both matrices. The resulting matrix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𝑐</m:t>
                        </m:r>
                      </m:e>
                    </m:d>
                  </m:oMath>
                </a14:m>
                <a:r>
                  <a:rPr lang="en-US" dirty="0"/>
                  <a:t> is then the same size where:</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and</a:t>
                </a:r>
              </a:p>
              <a:p>
                <a:pPr marL="45720" indent="0">
                  <a:buClr>
                    <a:schemeClr val="tx1"/>
                  </a:buClr>
                  <a:buNone/>
                </a:pPr>
                <a:endParaRPr lang="en-US" dirty="0"/>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945"/>
                </a:stretch>
              </a:blipFill>
            </p:spPr>
            <p:txBody>
              <a:bodyPr/>
              <a:lstStyle/>
              <a:p>
                <a:r>
                  <a:rPr lang="en-US">
                    <a:noFill/>
                  </a:rPr>
                  <a:t> </a:t>
                </a:r>
              </a:p>
            </p:txBody>
          </p:sp>
        </mc:Fallback>
      </mc:AlternateContent>
      <p:pic>
        <p:nvPicPr>
          <p:cNvPr id="4" name="Picture 2" descr="\\172.16.3.215\data4\Graphics\Powerpoint\WILEY WORK\GILAT\Final Files\ch02\gilat_3e_eq_02_29.jpg"/>
          <p:cNvPicPr>
            <a:picLocks noChangeAspect="1" noChangeArrowheads="1"/>
          </p:cNvPicPr>
          <p:nvPr/>
        </p:nvPicPr>
        <p:blipFill>
          <a:blip r:embed="rId3"/>
          <a:stretch>
            <a:fillRect/>
          </a:stretch>
        </p:blipFill>
        <p:spPr bwMode="auto">
          <a:xfrm>
            <a:off x="635684" y="4261104"/>
            <a:ext cx="7119441" cy="442422"/>
          </a:xfrm>
          <a:prstGeom prst="rect">
            <a:avLst/>
          </a:prstGeom>
          <a:noFill/>
        </p:spPr>
      </p:pic>
      <p:pic>
        <p:nvPicPr>
          <p:cNvPr id="5" name="Picture 2" descr="\\172.16.3.215\data4\Graphics\Powerpoint\WILEY WORK\GILAT\Final Files\ch02\gilat_3e_eq_02_30.jpg"/>
          <p:cNvPicPr>
            <a:picLocks noChangeAspect="1" noChangeArrowheads="1"/>
          </p:cNvPicPr>
          <p:nvPr/>
        </p:nvPicPr>
        <p:blipFill>
          <a:blip r:embed="rId4"/>
          <a:stretch>
            <a:fillRect/>
          </a:stretch>
        </p:blipFill>
        <p:spPr bwMode="auto">
          <a:xfrm>
            <a:off x="635684" y="5769744"/>
            <a:ext cx="7162096" cy="439957"/>
          </a:xfrm>
          <a:prstGeom prst="rect">
            <a:avLst/>
          </a:prstGeom>
          <a:noFill/>
        </p:spPr>
      </p:pic>
    </p:spTree>
    <p:extLst>
      <p:ext uri="{BB962C8B-B14F-4D97-AF65-F5344CB8AC3E}">
        <p14:creationId xmlns:p14="http://schemas.microsoft.com/office/powerpoint/2010/main" val="373802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Transpose of a Matrix:</a:t>
            </a:r>
          </a:p>
          <a:p>
            <a:pPr marL="45720" indent="0">
              <a:buClr>
                <a:schemeClr val="tx1"/>
              </a:buClr>
              <a:buNone/>
            </a:pPr>
            <a:endParaRPr lang="en-US" b="1" i="1" dirty="0"/>
          </a:p>
          <a:p>
            <a:pPr marL="45720" indent="0">
              <a:buClr>
                <a:schemeClr val="tx1"/>
              </a:buClr>
              <a:buNone/>
            </a:pPr>
            <a:r>
              <a:rPr lang="en-US" dirty="0"/>
              <a:t>The transpose of a matrix is a matrix with the rows and columns interchanged. The first row becomes the first column of the transposed matrix and so on.</a:t>
            </a:r>
          </a:p>
        </p:txBody>
      </p:sp>
      <p:pic>
        <p:nvPicPr>
          <p:cNvPr id="4" name="Picture 3" descr="Z:\newmedia\Wiley\jira\bcs1095\Gilat3e\Work\Missing Images\gilat_3e_fig_02_12.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384212" y="2847859"/>
            <a:ext cx="3811540" cy="21482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72.16.3.215\data4\Graphics\Powerpoint\WILEY WORK\GILAT\Final Files\ch02\gilat_3e_eq_02_31.jpg"/>
          <p:cNvPicPr>
            <a:picLocks noChangeAspect="1" noChangeArrowheads="1"/>
          </p:cNvPicPr>
          <p:nvPr/>
        </p:nvPicPr>
        <p:blipFill>
          <a:blip r:embed="rId3"/>
          <a:stretch>
            <a:fillRect/>
          </a:stretch>
        </p:blipFill>
        <p:spPr bwMode="auto">
          <a:xfrm>
            <a:off x="758611" y="5433366"/>
            <a:ext cx="7207853" cy="504550"/>
          </a:xfrm>
          <a:prstGeom prst="rect">
            <a:avLst/>
          </a:prstGeom>
          <a:noFill/>
        </p:spPr>
      </p:pic>
    </p:spTree>
    <p:extLst>
      <p:ext uri="{BB962C8B-B14F-4D97-AF65-F5344CB8AC3E}">
        <p14:creationId xmlns:p14="http://schemas.microsoft.com/office/powerpoint/2010/main" val="14285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56488" y="76583"/>
                <a:ext cx="8383423" cy="6671128"/>
              </a:xfrm>
            </p:spPr>
            <p:txBody>
              <a:bodyPr>
                <a:normAutofit fontScale="85000" lnSpcReduction="20000"/>
              </a:bodyPr>
              <a:lstStyle/>
              <a:p>
                <a:pPr marL="45720" indent="0" algn="ctr">
                  <a:buNone/>
                </a:pPr>
                <a:r>
                  <a:rPr lang="en-US" sz="3500" b="1" dirty="0">
                    <a:latin typeface="Arial"/>
                    <a:cs typeface="Arial"/>
                  </a:rPr>
                  <a:t>Concepts from Calculus </a:t>
                </a:r>
              </a:p>
              <a:p>
                <a:pPr marL="560070" indent="-514350">
                  <a:buAutoNum type="romanLcParenBoth"/>
                </a:pPr>
                <a:endParaRPr lang="en-US" sz="2400" b="1" i="1" dirty="0">
                  <a:latin typeface="Arial"/>
                  <a:ea typeface="Arial" charset="0"/>
                  <a:cs typeface="Arial"/>
                </a:endParaRPr>
              </a:p>
              <a:p>
                <a:pPr marL="45720" indent="0">
                  <a:buNone/>
                </a:pPr>
                <a:r>
                  <a:rPr lang="en-US" b="1" i="1" dirty="0">
                    <a:latin typeface="Arial" charset="0"/>
                    <a:ea typeface="Arial" charset="0"/>
                    <a:cs typeface="Arial" charset="0"/>
                  </a:rPr>
                  <a:t>Functions: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a:buClr>
                    <a:schemeClr val="tx1"/>
                  </a:buClr>
                  <a:buFont typeface="Arial" charset="0"/>
                  <a:buChar char="•"/>
                </a:pPr>
                <a:r>
                  <a:rPr lang="en-US" dirty="0">
                    <a:latin typeface="Arial" charset="0"/>
                    <a:ea typeface="Arial" charset="0"/>
                    <a:cs typeface="Arial" charset="0"/>
                  </a:rPr>
                  <a:t>Consider </a:t>
                </a:r>
                <a14:m>
                  <m:oMath xmlns:m="http://schemas.openxmlformats.org/officeDocument/2006/math">
                    <m:r>
                      <a:rPr lang="en-GB" b="0" i="1" smtClean="0">
                        <a:latin typeface="Cambria Math" charset="0"/>
                        <a:ea typeface="Arial" charset="0"/>
                        <a:cs typeface="Arial" charset="0"/>
                      </a:rPr>
                      <m:t>𝑦</m:t>
                    </m:r>
                    <m:r>
                      <a:rPr lang="en-GB" b="0" i="1" smtClean="0">
                        <a:latin typeface="Cambria Math" charset="0"/>
                        <a:ea typeface="Arial" charset="0"/>
                        <a:cs typeface="Arial" charset="0"/>
                      </a:rPr>
                      <m:t>=</m:t>
                    </m:r>
                    <m:r>
                      <a:rPr lang="en-GB" b="0" i="1" smtClean="0">
                        <a:latin typeface="Cambria Math" charset="0"/>
                        <a:ea typeface="Arial" charset="0"/>
                        <a:cs typeface="Arial" charset="0"/>
                      </a:rPr>
                      <m:t>𝑓</m:t>
                    </m:r>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oMath>
                </a14:m>
                <a:r>
                  <a:rPr lang="en-US" dirty="0">
                    <a:latin typeface="Arial" charset="0"/>
                    <a:ea typeface="Arial" charset="0"/>
                    <a:cs typeface="Arial" charset="0"/>
                  </a:rPr>
                  <a:t>. </a:t>
                </a:r>
                <a14:m>
                  <m:oMath xmlns:m="http://schemas.openxmlformats.org/officeDocument/2006/math">
                    <m:r>
                      <a:rPr lang="en-GB" b="0" i="1" smtClean="0">
                        <a:latin typeface="Cambria Math" charset="0"/>
                        <a:ea typeface="Arial" charset="0"/>
                        <a:cs typeface="Arial" charset="0"/>
                      </a:rPr>
                      <m:t>𝑦</m:t>
                    </m:r>
                  </m:oMath>
                </a14:m>
                <a:r>
                  <a:rPr lang="en-US" dirty="0">
                    <a:latin typeface="Arial" charset="0"/>
                    <a:ea typeface="Arial" charset="0"/>
                    <a:cs typeface="Arial" charset="0"/>
                  </a:rPr>
                  <a:t> is the dependent variable and </a:t>
                </a:r>
                <a14:m>
                  <m:oMath xmlns:m="http://schemas.openxmlformats.org/officeDocument/2006/math">
                    <m:r>
                      <a:rPr lang="en-GB" b="0" i="1" smtClean="0">
                        <a:latin typeface="Cambria Math" charset="0"/>
                        <a:ea typeface="Arial" charset="0"/>
                        <a:cs typeface="Arial" charset="0"/>
                      </a:rPr>
                      <m:t>𝑥</m:t>
                    </m:r>
                  </m:oMath>
                </a14:m>
                <a:r>
                  <a:rPr lang="en-US" dirty="0">
                    <a:latin typeface="Arial" charset="0"/>
                    <a:ea typeface="Arial" charset="0"/>
                    <a:cs typeface="Arial" charset="0"/>
                  </a:rPr>
                  <a:t> is the             independent variable.</a:t>
                </a:r>
                <a:br>
                  <a:rPr lang="en-US" dirty="0">
                    <a:latin typeface="Arial" charset="0"/>
                    <a:ea typeface="Arial" charset="0"/>
                    <a:cs typeface="Arial" charset="0"/>
                  </a:rPr>
                </a:br>
                <a:endParaRPr lang="en-US" dirty="0">
                  <a:latin typeface="Arial" charset="0"/>
                  <a:ea typeface="Arial" charset="0"/>
                  <a:cs typeface="Arial" charset="0"/>
                </a:endParaRPr>
              </a:p>
              <a:p>
                <a:pPr>
                  <a:buClr>
                    <a:schemeClr val="tx1"/>
                  </a:buClr>
                  <a:buFont typeface="Arial" charset="0"/>
                  <a:buChar char="•"/>
                </a:pPr>
                <a:r>
                  <a:rPr lang="en-US" dirty="0">
                    <a:latin typeface="Arial" charset="0"/>
                    <a:ea typeface="Arial" charset="0"/>
                    <a:cs typeface="Arial" charset="0"/>
                  </a:rPr>
                  <a:t>A function may have many independent variables. Consider </a:t>
                </a:r>
                <a14:m>
                  <m:oMath xmlns:m="http://schemas.openxmlformats.org/officeDocument/2006/math">
                    <m:r>
                      <a:rPr lang="en-GB" b="0" i="1" smtClean="0">
                        <a:latin typeface="Cambria Math" charset="0"/>
                        <a:ea typeface="Arial" charset="0"/>
                        <a:cs typeface="Arial" charset="0"/>
                      </a:rPr>
                      <m:t>𝑔</m:t>
                    </m:r>
                    <m:d>
                      <m:dPr>
                        <m:ctrlPr>
                          <a:rPr lang="is-IS"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r>
                          <a:rPr lang="en-GB" b="0" i="1" smtClean="0">
                            <a:latin typeface="Cambria Math" charset="0"/>
                            <a:ea typeface="Arial" charset="0"/>
                            <a:cs typeface="Arial" charset="0"/>
                          </a:rPr>
                          <m:t>𝑦</m:t>
                        </m:r>
                        <m:r>
                          <a:rPr lang="en-GB" b="0" i="1" smtClean="0">
                            <a:latin typeface="Cambria Math" charset="0"/>
                            <a:ea typeface="Arial" charset="0"/>
                            <a:cs typeface="Arial" charset="0"/>
                          </a:rPr>
                          <m:t>,</m:t>
                        </m:r>
                        <m:r>
                          <a:rPr lang="en-GB" b="0" i="1" smtClean="0">
                            <a:latin typeface="Cambria Math" charset="0"/>
                            <a:ea typeface="Arial" charset="0"/>
                            <a:cs typeface="Arial" charset="0"/>
                          </a:rPr>
                          <m:t>𝑧</m:t>
                        </m:r>
                      </m:e>
                    </m:d>
                  </m:oMath>
                </a14:m>
                <a:r>
                  <a:rPr lang="en-GB" dirty="0">
                    <a:latin typeface="Arial" charset="0"/>
                    <a:ea typeface="Arial" charset="0"/>
                    <a:cs typeface="Arial" charset="0"/>
                  </a:rPr>
                  <a:t>.</a:t>
                </a:r>
                <a:br>
                  <a:rPr lang="en-GB" dirty="0">
                    <a:latin typeface="Arial" charset="0"/>
                    <a:ea typeface="Arial" charset="0"/>
                    <a:cs typeface="Arial" charset="0"/>
                  </a:rPr>
                </a:br>
                <a:endParaRPr lang="en-GB" dirty="0">
                  <a:latin typeface="Arial" charset="0"/>
                  <a:ea typeface="Arial" charset="0"/>
                  <a:cs typeface="Arial" charset="0"/>
                </a:endParaRPr>
              </a:p>
              <a:p>
                <a:pPr>
                  <a:buClr>
                    <a:schemeClr val="tx1"/>
                  </a:buClr>
                  <a:buFont typeface="Arial" charset="0"/>
                  <a:buChar char="•"/>
                </a:pPr>
                <a:r>
                  <a:rPr lang="en-US" dirty="0">
                    <a:latin typeface="Arial" charset="0"/>
                    <a:ea typeface="Arial" charset="0"/>
                    <a:cs typeface="Arial" charset="0"/>
                  </a:rPr>
                  <a:t>The span of values that </a:t>
                </a:r>
                <a14:m>
                  <m:oMath xmlns:m="http://schemas.openxmlformats.org/officeDocument/2006/math">
                    <m:r>
                      <a:rPr lang="en-GB" b="0" i="1" smtClean="0">
                        <a:latin typeface="Cambria Math" charset="0"/>
                        <a:ea typeface="Arial" charset="0"/>
                        <a:cs typeface="Arial" charset="0"/>
                      </a:rPr>
                      <m:t>𝑥</m:t>
                    </m:r>
                  </m:oMath>
                </a14:m>
                <a:r>
                  <a:rPr lang="en-US" dirty="0">
                    <a:latin typeface="Arial" charset="0"/>
                    <a:ea typeface="Arial" charset="0"/>
                    <a:cs typeface="Arial" charset="0"/>
                  </a:rPr>
                  <a:t> and </a:t>
                </a:r>
                <a14:m>
                  <m:oMath xmlns:m="http://schemas.openxmlformats.org/officeDocument/2006/math">
                    <m:r>
                      <a:rPr lang="en-GB" b="0" i="1" smtClean="0">
                        <a:latin typeface="Cambria Math" charset="0"/>
                        <a:ea typeface="Arial" charset="0"/>
                        <a:cs typeface="Arial" charset="0"/>
                      </a:rPr>
                      <m:t>𝑦</m:t>
                    </m:r>
                    <m:r>
                      <a:rPr lang="en-GB" b="0" i="1" smtClean="0">
                        <a:latin typeface="Cambria Math" charset="0"/>
                        <a:ea typeface="Arial" charset="0"/>
                        <a:cs typeface="Arial" charset="0"/>
                      </a:rPr>
                      <m:t> </m:t>
                    </m:r>
                  </m:oMath>
                </a14:m>
                <a:r>
                  <a:rPr lang="en-US" dirty="0">
                    <a:latin typeface="Arial" charset="0"/>
                    <a:ea typeface="Arial" charset="0"/>
                    <a:cs typeface="Arial" charset="0"/>
                  </a:rPr>
                  <a:t>can have are known as the domain (of </a:t>
                </a:r>
                <a14:m>
                  <m:oMath xmlns:m="http://schemas.openxmlformats.org/officeDocument/2006/math">
                    <m:r>
                      <a:rPr lang="en-GB" b="0" i="1" smtClean="0">
                        <a:latin typeface="Cambria Math" charset="0"/>
                        <a:ea typeface="Arial" charset="0"/>
                        <a:cs typeface="Arial" charset="0"/>
                      </a:rPr>
                      <m:t>𝑥</m:t>
                    </m:r>
                  </m:oMath>
                </a14:m>
                <a:r>
                  <a:rPr lang="en-US" dirty="0">
                    <a:latin typeface="Arial" charset="0"/>
                    <a:ea typeface="Arial" charset="0"/>
                    <a:cs typeface="Arial" charset="0"/>
                  </a:rPr>
                  <a:t>) and range (of </a:t>
                </a:r>
                <a14:m>
                  <m:oMath xmlns:m="http://schemas.openxmlformats.org/officeDocument/2006/math">
                    <m:r>
                      <a:rPr lang="en-GB" b="0" i="1" smtClean="0">
                        <a:latin typeface="Cambria Math" charset="0"/>
                        <a:ea typeface="Arial" charset="0"/>
                        <a:cs typeface="Arial" charset="0"/>
                      </a:rPr>
                      <m:t>𝑦</m:t>
                    </m:r>
                  </m:oMath>
                </a14:m>
                <a:r>
                  <a:rPr lang="en-US" dirty="0">
                    <a:latin typeface="Arial" charset="0"/>
                    <a:ea typeface="Arial" charset="0"/>
                    <a:cs typeface="Arial" charset="0"/>
                  </a:rPr>
                  <a:t>) respectively.</a:t>
                </a:r>
                <a:br>
                  <a:rPr lang="en-US" dirty="0">
                    <a:latin typeface="Arial" charset="0"/>
                    <a:ea typeface="Arial" charset="0"/>
                    <a:cs typeface="Arial" charset="0"/>
                  </a:rPr>
                </a:br>
                <a:endParaRPr lang="en-GB" dirty="0">
                  <a:latin typeface="Arial" charset="0"/>
                  <a:ea typeface="Arial" charset="0"/>
                  <a:cs typeface="Arial" charset="0"/>
                </a:endParaRPr>
              </a:p>
              <a:p>
                <a:pPr>
                  <a:buClr>
                    <a:schemeClr val="tx1"/>
                  </a:buClr>
                  <a:buFont typeface="Arial" charset="0"/>
                  <a:buChar char="•"/>
                </a:pPr>
                <a:r>
                  <a:rPr lang="en-US" dirty="0">
                    <a:latin typeface="Arial" charset="0"/>
                    <a:ea typeface="Arial" charset="0"/>
                    <a:cs typeface="Arial" charset="0"/>
                  </a:rPr>
                  <a:t>Also called intervals: the open interval </a:t>
                </a:r>
                <a14:m>
                  <m:oMath xmlns:m="http://schemas.openxmlformats.org/officeDocument/2006/math">
                    <m:d>
                      <m:dPr>
                        <m:begChr m:val="]"/>
                        <m:endChr m:val="["/>
                        <m:ctrlPr>
                          <a:rPr lang="pt-BR"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r>
                          <a:rPr lang="en-GB" b="0" i="1" smtClean="0">
                            <a:latin typeface="Cambria Math" charset="0"/>
                            <a:ea typeface="Arial" charset="0"/>
                            <a:cs typeface="Arial" charset="0"/>
                          </a:rPr>
                          <m:t>𝑏</m:t>
                        </m:r>
                      </m:e>
                    </m:d>
                    <m:r>
                      <a:rPr lang="en-GB" b="0" i="1" smtClean="0">
                        <a:latin typeface="Cambria Math" charset="0"/>
                        <a:ea typeface="Arial" charset="0"/>
                        <a:cs typeface="Arial" charset="0"/>
                      </a:rPr>
                      <m:t> </m:t>
                    </m:r>
                  </m:oMath>
                </a14:m>
                <a:r>
                  <a:rPr lang="en-US" dirty="0">
                    <a:latin typeface="Arial" charset="0"/>
                    <a:ea typeface="Arial" charset="0"/>
                    <a:cs typeface="Arial" charset="0"/>
                  </a:rPr>
                  <a:t> (or sometimes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r>
                      <a:rPr lang="en-GB" b="0" i="1" smtClean="0">
                        <a:latin typeface="Cambria Math" charset="0"/>
                        <a:ea typeface="Arial" charset="0"/>
                        <a:cs typeface="Arial" charset="0"/>
                      </a:rPr>
                      <m:t>𝑏</m:t>
                    </m:r>
                    <m:r>
                      <a:rPr lang="en-GB" b="0" i="1" smtClean="0">
                        <a:latin typeface="Cambria Math" charset="0"/>
                        <a:ea typeface="Arial" charset="0"/>
                        <a:cs typeface="Arial" charset="0"/>
                      </a:rPr>
                      <m:t>)</m:t>
                    </m:r>
                  </m:oMath>
                </a14:m>
                <a:r>
                  <a:rPr lang="en-US" dirty="0">
                    <a:latin typeface="Arial" charset="0"/>
                    <a:ea typeface="Arial" charset="0"/>
                    <a:cs typeface="Arial" charset="0"/>
                  </a:rPr>
                  <a:t>)  and the closed interval </a:t>
                </a:r>
                <a14:m>
                  <m:oMath xmlns:m="http://schemas.openxmlformats.org/officeDocument/2006/math">
                    <m:d>
                      <m:dPr>
                        <m:begChr m:val="["/>
                        <m:endChr m:val="]"/>
                        <m:ctrlPr>
                          <a:rPr lang="pt-BR"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r>
                          <a:rPr lang="en-GB" b="0" i="1" smtClean="0">
                            <a:latin typeface="Cambria Math" charset="0"/>
                            <a:ea typeface="Arial" charset="0"/>
                            <a:cs typeface="Arial" charset="0"/>
                          </a:rPr>
                          <m:t>𝑏</m:t>
                        </m:r>
                      </m:e>
                    </m:d>
                  </m:oMath>
                </a14:m>
                <a:r>
                  <a:rPr lang="en-US" dirty="0">
                    <a:latin typeface="Arial" charset="0"/>
                    <a:ea typeface="Arial" charset="0"/>
                    <a:cs typeface="Arial" charset="0"/>
                  </a:rPr>
                  <a:t>. </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56488" y="76583"/>
                <a:ext cx="8383423" cy="6671128"/>
              </a:xfrm>
              <a:blipFill rotWithShape="0">
                <a:blip r:embed="rId3"/>
                <a:stretch>
                  <a:fillRect l="-436" t="-2559"/>
                </a:stretch>
              </a:blipFill>
            </p:spPr>
            <p:txBody>
              <a:bodyPr/>
              <a:lstStyle/>
              <a:p>
                <a:r>
                  <a:rPr lang="en-US">
                    <a:noFill/>
                  </a:rPr>
                  <a:t> </a:t>
                </a:r>
              </a:p>
            </p:txBody>
          </p:sp>
        </mc:Fallback>
      </mc:AlternateContent>
      <p:pic>
        <p:nvPicPr>
          <p:cNvPr id="4" name="Picture 3" descr="\\172.16.3.215\data4\Graphics\Powerpoint\WILEY WORK\GILAT\Final Files\ch02\gilat_3e_fig_02_2_1.jpg"/>
          <p:cNvPicPr>
            <a:picLocks noChangeAspect="1" noChangeArrowheads="1"/>
          </p:cNvPicPr>
          <p:nvPr/>
        </p:nvPicPr>
        <p:blipFill>
          <a:blip r:embed="rId4"/>
          <a:srcRect/>
          <a:stretch>
            <a:fillRect/>
          </a:stretch>
        </p:blipFill>
        <p:spPr bwMode="auto">
          <a:xfrm>
            <a:off x="2404532" y="1314749"/>
            <a:ext cx="3663829" cy="2184940"/>
          </a:xfrm>
          <a:prstGeom prst="rect">
            <a:avLst/>
          </a:prstGeom>
          <a:noFill/>
        </p:spPr>
      </p:pic>
      <p:graphicFrame>
        <p:nvGraphicFramePr>
          <p:cNvPr id="8" name="Object 7"/>
          <p:cNvGraphicFramePr>
            <a:graphicFrameLocks noChangeAspect="1"/>
          </p:cNvGraphicFramePr>
          <p:nvPr>
            <p:extLst>
              <p:ext uri="{D42A27DB-BD31-4B8C-83A1-F6EECF244321}">
                <p14:modId xmlns:p14="http://schemas.microsoft.com/office/powerpoint/2010/main" val="3106816263"/>
              </p:ext>
            </p:extLst>
          </p:nvPr>
        </p:nvGraphicFramePr>
        <p:xfrm>
          <a:off x="4495800" y="3302000"/>
          <a:ext cx="152400" cy="254000"/>
        </p:xfrm>
        <a:graphic>
          <a:graphicData uri="http://schemas.openxmlformats.org/presentationml/2006/ole">
            <mc:AlternateContent xmlns:mc="http://schemas.openxmlformats.org/markup-compatibility/2006">
              <mc:Choice xmlns:v="urn:schemas-microsoft-com:vml" Requires="v">
                <p:oleObj spid="_x0000_s1218" name="Equation" r:id="rId5" imgW="152400" imgH="254000" progId="Equation.3">
                  <p:embed/>
                </p:oleObj>
              </mc:Choice>
              <mc:Fallback>
                <p:oleObj name="Equation" r:id="rId5" imgW="152400" imgH="254000" progId="Equation.3">
                  <p:embed/>
                  <p:pic>
                    <p:nvPicPr>
                      <p:cNvPr id="0" name=""/>
                      <p:cNvPicPr/>
                      <p:nvPr/>
                    </p:nvPicPr>
                    <p:blipFill>
                      <a:blip r:embed="rId6"/>
                      <a:stretch>
                        <a:fillRect/>
                      </a:stretch>
                    </p:blipFill>
                    <p:spPr>
                      <a:xfrm>
                        <a:off x="4495800" y="3302000"/>
                        <a:ext cx="152400" cy="254000"/>
                      </a:xfrm>
                      <a:prstGeom prst="rect">
                        <a:avLst/>
                      </a:prstGeom>
                    </p:spPr>
                  </p:pic>
                </p:oleObj>
              </mc:Fallback>
            </mc:AlternateContent>
          </a:graphicData>
        </a:graphic>
      </p:graphicFrame>
    </p:spTree>
    <p:extLst>
      <p:ext uri="{BB962C8B-B14F-4D97-AF65-F5344CB8AC3E}">
        <p14:creationId xmlns:p14="http://schemas.microsoft.com/office/powerpoint/2010/main" val="3426893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Multiplication of Matrices:</a:t>
                </a:r>
              </a:p>
              <a:p>
                <a:pPr marL="45720" indent="0">
                  <a:buClr>
                    <a:schemeClr val="tx1"/>
                  </a:buClr>
                  <a:buNone/>
                </a:pPr>
                <a:endParaRPr lang="en-US" b="1" i="1" dirty="0"/>
              </a:p>
              <a:p>
                <a:pPr marL="45720" indent="0">
                  <a:buClr>
                    <a:schemeClr val="tx1"/>
                  </a:buClr>
                  <a:buNone/>
                </a:pPr>
                <a:r>
                  <a:rPr lang="en-US" dirty="0"/>
                  <a:t>The multiplication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𝑐</m:t>
                        </m:r>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𝑎</m:t>
                        </m:r>
                      </m:e>
                    </m:d>
                    <m:d>
                      <m:dPr>
                        <m:begChr m:val="["/>
                        <m:endChr m:val="]"/>
                        <m:ctrlPr>
                          <a:rPr lang="pt-BR" b="0" i="1" smtClean="0">
                            <a:latin typeface="Cambria Math" panose="02040503050406030204" pitchFamily="18" charset="0"/>
                          </a:rPr>
                        </m:ctrlPr>
                      </m:dPr>
                      <m:e>
                        <m:r>
                          <a:rPr lang="en-GB" b="0" i="1" smtClean="0">
                            <a:latin typeface="Cambria Math" charset="0"/>
                          </a:rPr>
                          <m:t>𝑏</m:t>
                        </m:r>
                      </m:e>
                    </m:d>
                  </m:oMath>
                </a14:m>
                <a:r>
                  <a:rPr lang="en-US" dirty="0"/>
                  <a:t> is defined only if the number of columns of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oMath>
                </a14:m>
                <a:r>
                  <a:rPr lang="en-US" dirty="0"/>
                  <a:t> equals the number of rows of matrix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𝑏</m:t>
                        </m:r>
                      </m:e>
                    </m:d>
                  </m:oMath>
                </a14:m>
                <a:r>
                  <a:rPr lang="en-US" dirty="0"/>
                  <a:t>. The resulting matrix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𝑐</m:t>
                        </m:r>
                      </m:e>
                    </m:d>
                  </m:oMath>
                </a14:m>
                <a:r>
                  <a:rPr lang="en-US" dirty="0"/>
                  <a:t> has the same number of rows as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oMath>
                </a14:m>
                <a:r>
                  <a:rPr lang="en-US" dirty="0"/>
                  <a:t> and the same number of columns as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𝑏</m:t>
                        </m:r>
                      </m:e>
                    </m:d>
                  </m:oMath>
                </a14:m>
                <a:r>
                  <a:rPr lang="en-US" dirty="0"/>
                  <a:t>.</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So if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oMath>
                </a14:m>
                <a:r>
                  <a:rPr lang="en-US" dirty="0"/>
                  <a:t> is </a:t>
                </a:r>
                <a14:m>
                  <m:oMath xmlns:m="http://schemas.openxmlformats.org/officeDocument/2006/math">
                    <m:r>
                      <a:rPr lang="en-GB" b="0" i="1" smtClean="0">
                        <a:latin typeface="Cambria Math" charset="0"/>
                      </a:rPr>
                      <m:t>𝑚</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𝑞</m:t>
                    </m:r>
                  </m:oMath>
                </a14:m>
                <a:r>
                  <a:rPr lang="en-US" dirty="0"/>
                  <a:t> and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𝑏</m:t>
                        </m:r>
                      </m:e>
                    </m:d>
                  </m:oMath>
                </a14:m>
                <a:r>
                  <a:rPr lang="en-US" dirty="0"/>
                  <a:t> is </a:t>
                </a:r>
                <a14:m>
                  <m:oMath xmlns:m="http://schemas.openxmlformats.org/officeDocument/2006/math">
                    <m:r>
                      <a:rPr lang="en-GB" b="0" i="1" smtClean="0">
                        <a:latin typeface="Cambria Math" charset="0"/>
                      </a:rPr>
                      <m:t>𝑞</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𝑛</m:t>
                    </m:r>
                  </m:oMath>
                </a14:m>
                <a:r>
                  <a:rPr lang="en-US" dirty="0"/>
                  <a:t> then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𝑐</m:t>
                        </m:r>
                      </m:e>
                    </m:d>
                  </m:oMath>
                </a14:m>
                <a:r>
                  <a:rPr lang="en-US" dirty="0"/>
                  <a:t> is </a:t>
                </a:r>
                <a14:m>
                  <m:oMath xmlns:m="http://schemas.openxmlformats.org/officeDocument/2006/math">
                    <m:r>
                      <a:rPr lang="en-GB" b="0" i="1" smtClean="0">
                        <a:latin typeface="Cambria Math" charset="0"/>
                      </a:rPr>
                      <m:t>𝑚</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𝑛</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73"/>
                </a:stretch>
              </a:blipFill>
            </p:spPr>
            <p:txBody>
              <a:bodyPr/>
              <a:lstStyle/>
              <a:p>
                <a:r>
                  <a:rPr lang="en-US">
                    <a:noFill/>
                  </a:rPr>
                  <a:t> </a:t>
                </a:r>
              </a:p>
            </p:txBody>
          </p:sp>
        </mc:Fallback>
      </mc:AlternateContent>
      <p:pic>
        <p:nvPicPr>
          <p:cNvPr id="5" name="Picture 2" descr="\\172.16.3.215\data4\Graphics\Powerpoint\WILEY WORK\GILAT\Final Files\ch02\gilat_3e_fig_02_2_13.jpg"/>
          <p:cNvPicPr>
            <a:picLocks noChangeAspect="1" noChangeArrowheads="1"/>
          </p:cNvPicPr>
          <p:nvPr/>
        </p:nvPicPr>
        <p:blipFill>
          <a:blip r:embed="rId3"/>
          <a:srcRect/>
          <a:stretch>
            <a:fillRect/>
          </a:stretch>
        </p:blipFill>
        <p:spPr bwMode="auto">
          <a:xfrm>
            <a:off x="2791164" y="3202624"/>
            <a:ext cx="2559769" cy="1265124"/>
          </a:xfrm>
          <a:prstGeom prst="rect">
            <a:avLst/>
          </a:prstGeom>
          <a:noFill/>
        </p:spPr>
      </p:pic>
    </p:spTree>
    <p:extLst>
      <p:ext uri="{BB962C8B-B14F-4D97-AF65-F5344CB8AC3E}">
        <p14:creationId xmlns:p14="http://schemas.microsoft.com/office/powerpoint/2010/main" val="754125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Clr>
                <a:schemeClr val="tx1"/>
              </a:buClr>
              <a:buNone/>
            </a:pPr>
            <a:endParaRPr lang="en-US" b="1" i="1" dirty="0"/>
          </a:p>
          <a:p>
            <a:pPr marL="45720" indent="0">
              <a:buClr>
                <a:schemeClr val="tx1"/>
              </a:buClr>
              <a:buNone/>
            </a:pPr>
            <a:r>
              <a:rPr lang="en-US" b="1" i="1" dirty="0"/>
              <a:t>Multiplication of Matrices:</a:t>
            </a:r>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r>
              <a:rPr lang="en-US" dirty="0"/>
              <a:t>etc.</a:t>
            </a:r>
            <a:br>
              <a:rPr lang="en-US" b="1" i="1" dirty="0"/>
            </a:br>
            <a:br>
              <a:rPr lang="en-US" b="1" i="1" dirty="0"/>
            </a:br>
            <a:r>
              <a:rPr lang="en-US" dirty="0"/>
              <a:t>In general:</a:t>
            </a:r>
          </a:p>
          <a:p>
            <a:pPr marL="45720" indent="0">
              <a:buClr>
                <a:schemeClr val="tx1"/>
              </a:buClr>
              <a:buNone/>
            </a:pPr>
            <a:endParaRPr lang="en-US" dirty="0"/>
          </a:p>
          <a:p>
            <a:pPr marL="45720" indent="0">
              <a:buClr>
                <a:schemeClr val="tx1"/>
              </a:buClr>
              <a:buNone/>
            </a:pPr>
            <a:endParaRPr lang="en-US" b="1" i="1" dirty="0"/>
          </a:p>
        </p:txBody>
      </p:sp>
      <p:pic>
        <p:nvPicPr>
          <p:cNvPr id="4" name="Picture 2" descr="\\172.16.3.215\data4\Graphics\Powerpoint\WILEY WORK\GILAT\Final Files\ch02\gilat_3e_eq_02_32.jpg"/>
          <p:cNvPicPr>
            <a:picLocks noChangeAspect="1" noChangeArrowheads="1"/>
          </p:cNvPicPr>
          <p:nvPr/>
        </p:nvPicPr>
        <p:blipFill>
          <a:blip r:embed="rId2"/>
          <a:stretch>
            <a:fillRect/>
          </a:stretch>
        </p:blipFill>
        <p:spPr bwMode="auto">
          <a:xfrm>
            <a:off x="522457" y="1024733"/>
            <a:ext cx="6874023" cy="1720638"/>
          </a:xfrm>
          <a:prstGeom prst="rect">
            <a:avLst/>
          </a:prstGeom>
          <a:noFill/>
        </p:spPr>
      </p:pic>
      <p:pic>
        <p:nvPicPr>
          <p:cNvPr id="5" name="Picture 2" descr="\\172.16.3.215\data4\Graphics\Powerpoint\WILEY WORK\GILAT\Final Files\ch02\gilat_3e_eq_02_33.jpg"/>
          <p:cNvPicPr>
            <a:picLocks noChangeAspect="1" noChangeArrowheads="1"/>
          </p:cNvPicPr>
          <p:nvPr/>
        </p:nvPicPr>
        <p:blipFill>
          <a:blip r:embed="rId3"/>
          <a:stretch>
            <a:fillRect/>
          </a:stretch>
        </p:blipFill>
        <p:spPr bwMode="auto">
          <a:xfrm>
            <a:off x="522457" y="3046668"/>
            <a:ext cx="7309273" cy="323696"/>
          </a:xfrm>
          <a:prstGeom prst="rect">
            <a:avLst/>
          </a:prstGeom>
          <a:noFill/>
        </p:spPr>
      </p:pic>
      <p:pic>
        <p:nvPicPr>
          <p:cNvPr id="6" name="Picture 2" descr="\\172.16.3.215\data4\Graphics\Powerpoint\WILEY WORK\GILAT\Final Files\ch02\gilat_3e_eq_02_33.jpg"/>
          <p:cNvPicPr>
            <a:picLocks noChangeAspect="1" noChangeArrowheads="1"/>
          </p:cNvPicPr>
          <p:nvPr/>
        </p:nvPicPr>
        <p:blipFill>
          <a:blip r:embed="rId4"/>
          <a:stretch>
            <a:fillRect/>
          </a:stretch>
        </p:blipFill>
        <p:spPr bwMode="auto">
          <a:xfrm>
            <a:off x="498351" y="3634131"/>
            <a:ext cx="7411671" cy="354702"/>
          </a:xfrm>
          <a:prstGeom prst="rect">
            <a:avLst/>
          </a:prstGeom>
          <a:noFill/>
        </p:spPr>
      </p:pic>
      <p:pic>
        <p:nvPicPr>
          <p:cNvPr id="7" name="Picture 2" descr="\\172.16.3.215\data4\Graphics\Powerpoint\WILEY WORK\GILAT\Final Files\ch02\gilat_3e_eq_02_35.jpg"/>
          <p:cNvPicPr>
            <a:picLocks noChangeAspect="1" noChangeArrowheads="1"/>
          </p:cNvPicPr>
          <p:nvPr/>
        </p:nvPicPr>
        <p:blipFill>
          <a:blip r:embed="rId5"/>
          <a:stretch>
            <a:fillRect/>
          </a:stretch>
        </p:blipFill>
        <p:spPr bwMode="auto">
          <a:xfrm>
            <a:off x="522457" y="4250500"/>
            <a:ext cx="7363460" cy="326095"/>
          </a:xfrm>
          <a:prstGeom prst="rect">
            <a:avLst/>
          </a:prstGeom>
          <a:noFill/>
        </p:spPr>
      </p:pic>
      <p:pic>
        <p:nvPicPr>
          <p:cNvPr id="8" name="Picture 2" descr="\\172.16.3.215\data4\Graphics\Powerpoint\WILEY WORK\GILAT\Final Files\ch02\gilat_3e_eq_02_36.jpg"/>
          <p:cNvPicPr>
            <a:picLocks noChangeAspect="1" noChangeArrowheads="1"/>
          </p:cNvPicPr>
          <p:nvPr/>
        </p:nvPicPr>
        <p:blipFill>
          <a:blip r:embed="rId6"/>
          <a:stretch>
            <a:fillRect/>
          </a:stretch>
        </p:blipFill>
        <p:spPr bwMode="auto">
          <a:xfrm>
            <a:off x="630830" y="5975147"/>
            <a:ext cx="6543887" cy="771243"/>
          </a:xfrm>
          <a:prstGeom prst="rect">
            <a:avLst/>
          </a:prstGeom>
          <a:noFill/>
        </p:spPr>
      </p:pic>
    </p:spTree>
    <p:extLst>
      <p:ext uri="{BB962C8B-B14F-4D97-AF65-F5344CB8AC3E}">
        <p14:creationId xmlns:p14="http://schemas.microsoft.com/office/powerpoint/2010/main" val="1569822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endParaRPr lang="en-US" dirty="0"/>
              </a:p>
              <a:p>
                <a:pPr marL="45720" indent="0">
                  <a:buClr>
                    <a:schemeClr val="tx1"/>
                  </a:buClr>
                  <a:buNone/>
                </a:pPr>
                <a:r>
                  <a:rPr lang="en-US" b="1" i="1" dirty="0"/>
                  <a:t>Special Matrices:</a:t>
                </a:r>
              </a:p>
              <a:p>
                <a:pPr marL="45720" indent="0">
                  <a:buClr>
                    <a:schemeClr val="tx1"/>
                  </a:buClr>
                  <a:buNone/>
                </a:pPr>
                <a:br>
                  <a:rPr lang="en-US" b="1" i="1" dirty="0"/>
                </a:br>
                <a:r>
                  <a:rPr lang="en-US" dirty="0"/>
                  <a:t>Square Matrix</a:t>
                </a:r>
              </a:p>
              <a:p>
                <a:pPr marL="45720" indent="0">
                  <a:buClr>
                    <a:schemeClr val="tx1"/>
                  </a:buClr>
                  <a:buNone/>
                </a:pPr>
                <a:br>
                  <a:rPr lang="en-US" dirty="0"/>
                </a:br>
                <a:r>
                  <a:rPr lang="en-US" dirty="0"/>
                  <a:t>A matrix that has the same number of columns as rows is called a square matrix. Entries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𝑎</m:t>
                        </m:r>
                      </m:e>
                      <m:sub>
                        <m:r>
                          <a:rPr lang="en-GB" b="0" i="1" smtClean="0">
                            <a:latin typeface="Cambria Math" charset="0"/>
                          </a:rPr>
                          <m:t>𝑖𝑖</m:t>
                        </m:r>
                      </m:sub>
                    </m:sSub>
                  </m:oMath>
                </a14:m>
                <a:r>
                  <a:rPr lang="en-US" dirty="0"/>
                  <a:t> are known as the diagonal elements and all others the off-diagonal elements.</a:t>
                </a:r>
              </a:p>
              <a:p>
                <a:pPr marL="45720" indent="0">
                  <a:buClr>
                    <a:schemeClr val="tx1"/>
                  </a:buClr>
                  <a:buNone/>
                </a:pPr>
                <a:r>
                  <a:rPr lang="en-US" dirty="0"/>
                  <a:t>The elements above the diagonal </a:t>
                </a:r>
                <a14:m>
                  <m:oMath xmlns:m="http://schemas.openxmlformats.org/officeDocument/2006/math">
                    <m:d>
                      <m:dPr>
                        <m:ctrlPr>
                          <a:rPr lang="is-IS" i="1" smtClean="0">
                            <a:latin typeface="Cambria Math" panose="02040503050406030204" pitchFamily="18" charset="0"/>
                          </a:rPr>
                        </m:ctrlPr>
                      </m:dPr>
                      <m:e>
                        <m:sSub>
                          <m:sSubPr>
                            <m:ctrlPr>
                              <a:rPr lang="en-US" i="1">
                                <a:latin typeface="Cambria Math" panose="02040503050406030204" pitchFamily="18" charset="0"/>
                              </a:rPr>
                            </m:ctrlPr>
                          </m:sSubPr>
                          <m:e>
                            <m:r>
                              <a:rPr lang="en-GB" i="1">
                                <a:latin typeface="Cambria Math" charset="0"/>
                              </a:rPr>
                              <m:t>𝑎</m:t>
                            </m:r>
                          </m:e>
                          <m:sub>
                            <m:r>
                              <a:rPr lang="en-GB" i="1">
                                <a:latin typeface="Cambria Math" charset="0"/>
                              </a:rPr>
                              <m:t>𝑖𝑗</m:t>
                            </m:r>
                          </m:sub>
                        </m:sSub>
                        <m:r>
                          <a:rPr lang="en-GB" i="1">
                            <a:latin typeface="Cambria Math" charset="0"/>
                          </a:rPr>
                          <m:t>;</m:t>
                        </m:r>
                        <m:r>
                          <a:rPr lang="en-GB" i="1">
                            <a:latin typeface="Cambria Math" charset="0"/>
                          </a:rPr>
                          <m:t>𝑗</m:t>
                        </m:r>
                        <m:r>
                          <a:rPr lang="en-GB" i="1">
                            <a:latin typeface="Cambria Math" charset="0"/>
                          </a:rPr>
                          <m:t>&gt;</m:t>
                        </m:r>
                        <m:r>
                          <a:rPr lang="en-GB" i="1">
                            <a:latin typeface="Cambria Math" charset="0"/>
                          </a:rPr>
                          <m:t>𝑖</m:t>
                        </m:r>
                        <m:r>
                          <m:rPr>
                            <m:nor/>
                          </m:rPr>
                          <a:rPr lang="en-US" dirty="0"/>
                          <m:t> </m:t>
                        </m:r>
                      </m:e>
                    </m:d>
                  </m:oMath>
                </a14:m>
                <a:r>
                  <a:rPr lang="en-US" dirty="0"/>
                  <a:t> are called the above-diagonal entries or super-diagonal entries. The entries below the diagonal </a:t>
                </a:r>
                <a14:m>
                  <m:oMath xmlns:m="http://schemas.openxmlformats.org/officeDocument/2006/math">
                    <m:d>
                      <m:dPr>
                        <m:ctrlPr>
                          <a:rPr lang="is-IS" i="1">
                            <a:latin typeface="Cambria Math" panose="02040503050406030204" pitchFamily="18" charset="0"/>
                          </a:rPr>
                        </m:ctrlPr>
                      </m:dPr>
                      <m:e>
                        <m:sSub>
                          <m:sSubPr>
                            <m:ctrlPr>
                              <a:rPr lang="en-US" i="1">
                                <a:latin typeface="Cambria Math" panose="02040503050406030204" pitchFamily="18" charset="0"/>
                              </a:rPr>
                            </m:ctrlPr>
                          </m:sSubPr>
                          <m:e>
                            <m:r>
                              <a:rPr lang="en-GB" i="1">
                                <a:latin typeface="Cambria Math" charset="0"/>
                              </a:rPr>
                              <m:t>𝑎</m:t>
                            </m:r>
                          </m:e>
                          <m:sub>
                            <m:r>
                              <a:rPr lang="en-GB" i="1">
                                <a:latin typeface="Cambria Math" charset="0"/>
                              </a:rPr>
                              <m:t>𝑖𝑗</m:t>
                            </m:r>
                          </m:sub>
                        </m:sSub>
                        <m:r>
                          <a:rPr lang="en-GB" i="1">
                            <a:latin typeface="Cambria Math" charset="0"/>
                          </a:rPr>
                          <m:t>;</m:t>
                        </m:r>
                        <m:r>
                          <a:rPr lang="en-GB" b="0" i="1" smtClean="0">
                            <a:latin typeface="Cambria Math" charset="0"/>
                          </a:rPr>
                          <m:t>𝑖</m:t>
                        </m:r>
                        <m:r>
                          <a:rPr lang="en-GB" b="0" i="1" smtClean="0">
                            <a:latin typeface="Cambria Math" charset="0"/>
                          </a:rPr>
                          <m:t>&gt;</m:t>
                        </m:r>
                        <m:r>
                          <a:rPr lang="en-GB" b="0" i="1" smtClean="0">
                            <a:latin typeface="Cambria Math" charset="0"/>
                          </a:rPr>
                          <m:t>𝑗</m:t>
                        </m:r>
                      </m:e>
                    </m:d>
                  </m:oMath>
                </a14:m>
                <a:r>
                  <a:rPr lang="en-US" dirty="0"/>
                  <a:t> are called the below-diagonal entries or sub-diagonal entries.</a:t>
                </a:r>
              </a:p>
              <a:p>
                <a:pPr marL="45720" indent="0">
                  <a:buClr>
                    <a:schemeClr val="tx1"/>
                  </a:buClr>
                  <a:buNone/>
                </a:pPr>
                <a:br>
                  <a:rPr lang="en-US" dirty="0"/>
                </a:br>
                <a:r>
                  <a:rPr lang="en-US" dirty="0"/>
                  <a:t>Example:</a:t>
                </a:r>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𝐴</m:t>
                          </m:r>
                        </m:e>
                      </m:d>
                      <m:r>
                        <a:rPr lang="en-GB" b="0" i="1" smtClean="0">
                          <a:latin typeface="Cambria Math" charset="0"/>
                        </a:rPr>
                        <m:t>=</m:t>
                      </m:r>
                      <m:d>
                        <m:dPr>
                          <m:begChr m:val="["/>
                          <m:endChr m:val="]"/>
                          <m:ctrlPr>
                            <a:rPr lang="pt-BR" i="1" smtClean="0">
                              <a:latin typeface="Cambria Math" panose="02040503050406030204" pitchFamily="18" charset="0"/>
                            </a:rPr>
                          </m:ctrlPr>
                        </m:dPr>
                        <m:e>
                          <m:m>
                            <m:mPr>
                              <m:mcs>
                                <m:mc>
                                  <m:mcPr>
                                    <m:count m:val="3"/>
                                    <m:mcJc m:val="center"/>
                                  </m:mcPr>
                                </m:mc>
                              </m:mcs>
                              <m:ctrlPr>
                                <a:rPr lang="uk-UA" i="1" smtClean="0">
                                  <a:latin typeface="Cambria Math" panose="02040503050406030204" pitchFamily="18" charset="0"/>
                                </a:rPr>
                              </m:ctrlPr>
                            </m:mPr>
                            <m:mr>
                              <m:e>
                                <m:r>
                                  <m:rPr>
                                    <m:brk m:alnAt="7"/>
                                  </m:rPr>
                                  <a:rPr lang="en-GB" b="0" i="1" smtClean="0">
                                    <a:latin typeface="Cambria Math" charset="0"/>
                                  </a:rPr>
                                  <m:t>4</m:t>
                                </m:r>
                              </m:e>
                              <m:e>
                                <m:r>
                                  <a:rPr lang="en-GB" b="0" i="1" smtClean="0">
                                    <a:latin typeface="Cambria Math" charset="0"/>
                                  </a:rPr>
                                  <m:t>5</m:t>
                                </m:r>
                              </m:e>
                              <m:e>
                                <m:r>
                                  <a:rPr lang="en-GB" b="0" i="1" smtClean="0">
                                    <a:latin typeface="Cambria Math" charset="0"/>
                                  </a:rPr>
                                  <m:t>−3</m:t>
                                </m:r>
                              </m:e>
                            </m:mr>
                            <m:mr>
                              <m:e>
                                <m:r>
                                  <a:rPr lang="en-GB" b="0" i="1" smtClean="0">
                                    <a:latin typeface="Cambria Math" charset="0"/>
                                  </a:rPr>
                                  <m:t>8</m:t>
                                </m:r>
                              </m:e>
                              <m:e>
                                <m:r>
                                  <a:rPr lang="en-GB" b="0" i="1" smtClean="0">
                                    <a:latin typeface="Cambria Math" charset="0"/>
                                  </a:rPr>
                                  <m:t>1</m:t>
                                </m:r>
                              </m:e>
                              <m:e>
                                <m:r>
                                  <a:rPr lang="en-GB" b="0" i="1" smtClean="0">
                                    <a:latin typeface="Cambria Math" charset="0"/>
                                  </a:rPr>
                                  <m:t>2</m:t>
                                </m:r>
                              </m:e>
                            </m:mr>
                            <m:mr>
                              <m:e>
                                <m:r>
                                  <a:rPr lang="en-GB" b="0" i="1" smtClean="0">
                                    <a:latin typeface="Cambria Math" charset="0"/>
                                  </a:rPr>
                                  <m:t>4</m:t>
                                </m:r>
                              </m:e>
                              <m:e>
                                <m:r>
                                  <a:rPr lang="en-GB" b="0" i="1" smtClean="0">
                                    <a:latin typeface="Cambria Math" charset="0"/>
                                  </a:rPr>
                                  <m:t>6</m:t>
                                </m:r>
                              </m:e>
                              <m:e>
                                <m:r>
                                  <a:rPr lang="en-GB" b="0" i="1" smtClean="0">
                                    <a:latin typeface="Cambria Math" charset="0"/>
                                  </a:rPr>
                                  <m:t>3</m:t>
                                </m:r>
                              </m:e>
                            </m:mr>
                          </m:m>
                        </m:e>
                      </m:d>
                    </m:oMath>
                  </m:oMathPara>
                </a14:m>
                <a:endParaRPr lang="en-US" dirty="0"/>
              </a:p>
              <a:p>
                <a:pPr marL="45720" indent="0">
                  <a:buClr>
                    <a:schemeClr val="tx1"/>
                  </a:buClr>
                  <a:buNone/>
                </a:pPr>
                <a:r>
                  <a:rPr lang="en-US" dirty="0"/>
                  <a:t>is a square matrix</a:t>
                </a:r>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145"/>
                </a:stretch>
              </a:blipFill>
            </p:spPr>
            <p:txBody>
              <a:bodyPr/>
              <a:lstStyle/>
              <a:p>
                <a:r>
                  <a:rPr lang="en-US">
                    <a:noFill/>
                  </a:rPr>
                  <a:t> </a:t>
                </a:r>
              </a:p>
            </p:txBody>
          </p:sp>
        </mc:Fallback>
      </mc:AlternateContent>
    </p:spTree>
    <p:extLst>
      <p:ext uri="{BB962C8B-B14F-4D97-AF65-F5344CB8AC3E}">
        <p14:creationId xmlns:p14="http://schemas.microsoft.com/office/powerpoint/2010/main" val="874213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Special Matrices:</a:t>
                </a:r>
              </a:p>
              <a:p>
                <a:pPr marL="45720" indent="0">
                  <a:buClr>
                    <a:schemeClr val="tx1"/>
                  </a:buClr>
                  <a:buNone/>
                </a:pPr>
                <a:br>
                  <a:rPr lang="en-US" b="1" i="1" dirty="0"/>
                </a:br>
                <a:r>
                  <a:rPr lang="en-US" dirty="0"/>
                  <a:t>Diagonal Matrix</a:t>
                </a:r>
              </a:p>
              <a:p>
                <a:pPr marL="45720" indent="0">
                  <a:buClr>
                    <a:schemeClr val="tx1"/>
                  </a:buClr>
                  <a:buNone/>
                </a:pPr>
                <a:endParaRPr lang="en-US" dirty="0"/>
              </a:p>
              <a:p>
                <a:pPr marL="45720" indent="0">
                  <a:buClr>
                    <a:schemeClr val="tx1"/>
                  </a:buClr>
                  <a:buNone/>
                </a:pPr>
                <a:r>
                  <a:rPr lang="en-US" dirty="0"/>
                  <a:t>A square matrix with diagonal elements that are non-zero and off-diagonal elements that are all zero is called a diagonal matrix and is denoted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𝐷</m:t>
                        </m:r>
                      </m:e>
                    </m:d>
                  </m:oMath>
                </a14:m>
                <a:r>
                  <a:rPr lang="en-US" dirty="0"/>
                  <a:t>.</a:t>
                </a:r>
              </a:p>
              <a:p>
                <a:pPr marL="45720" indent="0">
                  <a:buClr>
                    <a:schemeClr val="tx1"/>
                  </a:buClr>
                  <a:buNone/>
                </a:pPr>
                <a:endParaRPr lang="en-US" dirty="0"/>
              </a:p>
              <a:p>
                <a:pPr marL="45720" indent="0">
                  <a:buClr>
                    <a:schemeClr val="tx1"/>
                  </a:buClr>
                  <a:buNone/>
                </a:pPr>
                <a:r>
                  <a:rPr lang="en-US" dirty="0"/>
                  <a:t>Example:</a:t>
                </a:r>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𝐷</m:t>
                          </m:r>
                        </m:e>
                      </m:d>
                      <m:r>
                        <a:rPr lang="en-GB" b="0" i="1" smtClean="0">
                          <a:latin typeface="Cambria Math" charset="0"/>
                        </a:rPr>
                        <m:t>=</m:t>
                      </m:r>
                      <m:d>
                        <m:dPr>
                          <m:begChr m:val="["/>
                          <m:endChr m:val="]"/>
                          <m:ctrlPr>
                            <a:rPr lang="pt-BR" b="0" i="1" smtClean="0">
                              <a:latin typeface="Cambria Math" panose="02040503050406030204" pitchFamily="18" charset="0"/>
                            </a:rPr>
                          </m:ctrlPr>
                        </m:dPr>
                        <m:e>
                          <m:m>
                            <m:mPr>
                              <m:mcs>
                                <m:mc>
                                  <m:mcPr>
                                    <m:count m:val="3"/>
                                    <m:mcJc m:val="center"/>
                                  </m:mcPr>
                                </m:mc>
                              </m:mcs>
                              <m:ctrlPr>
                                <a:rPr lang="uk-UA" b="0" i="1" smtClean="0">
                                  <a:latin typeface="Cambria Math" panose="02040503050406030204" pitchFamily="18" charset="0"/>
                                </a:rPr>
                              </m:ctrlPr>
                            </m:mPr>
                            <m:mr>
                              <m:e>
                                <m:r>
                                  <m:rPr>
                                    <m:brk m:alnAt="7"/>
                                  </m:rPr>
                                  <a:rPr lang="en-GB" b="0" i="1" smtClean="0">
                                    <a:latin typeface="Cambria Math" charset="0"/>
                                  </a:rPr>
                                  <m:t>6</m:t>
                                </m:r>
                              </m:e>
                              <m:e>
                                <m:r>
                                  <a:rPr lang="en-GB" b="0" i="1" smtClean="0">
                                    <a:latin typeface="Cambria Math" charset="0"/>
                                  </a:rPr>
                                  <m:t>0</m:t>
                                </m:r>
                              </m:e>
                              <m:e>
                                <m:r>
                                  <a:rPr lang="en-GB" b="0" i="1" smtClean="0">
                                    <a:latin typeface="Cambria Math" charset="0"/>
                                  </a:rPr>
                                  <m:t>0</m:t>
                                </m:r>
                              </m:e>
                            </m:mr>
                            <m:mr>
                              <m:e>
                                <m:r>
                                  <a:rPr lang="en-GB" b="0" i="1" smtClean="0">
                                    <a:latin typeface="Cambria Math" charset="0"/>
                                  </a:rPr>
                                  <m:t>0</m:t>
                                </m:r>
                              </m:e>
                              <m:e>
                                <m:r>
                                  <a:rPr lang="en-GB" b="0" i="1" smtClean="0">
                                    <a:latin typeface="Cambria Math" charset="0"/>
                                  </a:rPr>
                                  <m:t>−2</m:t>
                                </m:r>
                              </m:e>
                              <m:e>
                                <m:r>
                                  <a:rPr lang="en-GB" b="0" i="1" smtClean="0">
                                    <a:latin typeface="Cambria Math" charset="0"/>
                                  </a:rPr>
                                  <m:t>0</m:t>
                                </m:r>
                              </m:e>
                            </m:mr>
                            <m:mr>
                              <m:e>
                                <m:r>
                                  <a:rPr lang="en-GB" b="0" i="1" smtClean="0">
                                    <a:latin typeface="Cambria Math" charset="0"/>
                                  </a:rPr>
                                  <m:t>0</m:t>
                                </m:r>
                              </m:e>
                              <m:e>
                                <m:r>
                                  <a:rPr lang="en-GB" b="0" i="1" smtClean="0">
                                    <a:latin typeface="Cambria Math" charset="0"/>
                                  </a:rPr>
                                  <m:t>0</m:t>
                                </m:r>
                              </m:e>
                              <m:e>
                                <m:r>
                                  <a:rPr lang="en-GB" b="0" i="1" smtClean="0">
                                    <a:latin typeface="Cambria Math" charset="0"/>
                                  </a:rPr>
                                  <m:t>7</m:t>
                                </m:r>
                              </m:e>
                            </m:mr>
                          </m:m>
                        </m:e>
                      </m:d>
                    </m:oMath>
                  </m:oMathPara>
                </a14:m>
                <a:endParaRPr lang="en-US" dirty="0"/>
              </a:p>
              <a:p>
                <a:pPr marL="45720" indent="0">
                  <a:buClr>
                    <a:schemeClr val="tx1"/>
                  </a:buClr>
                  <a:buNone/>
                </a:pPr>
                <a:endParaRPr lang="en-US" dirty="0"/>
              </a:p>
              <a:p>
                <a:pPr marL="45720" indent="0">
                  <a:buClr>
                    <a:schemeClr val="tx1"/>
                  </a:buClr>
                  <a:buNone/>
                </a:pPr>
                <a:r>
                  <a:rPr lang="en-US" dirty="0"/>
                  <a:t>is a </a:t>
                </a:r>
                <a14:m>
                  <m:oMath xmlns:m="http://schemas.openxmlformats.org/officeDocument/2006/math">
                    <m:r>
                      <a:rPr lang="en-GB" b="0" i="1" smtClean="0">
                        <a:latin typeface="Cambria Math" charset="0"/>
                      </a:rPr>
                      <m:t>3</m:t>
                    </m:r>
                    <m:r>
                      <a:rPr lang="en-GB" b="0" i="1" smtClean="0">
                        <a:latin typeface="Cambria Math" charset="0"/>
                        <a:ea typeface="Cambria Math" charset="0"/>
                        <a:cs typeface="Cambria Math" charset="0"/>
                      </a:rPr>
                      <m:t>×3</m:t>
                    </m:r>
                  </m:oMath>
                </a14:m>
                <a:r>
                  <a:rPr lang="en-US" dirty="0"/>
                  <a:t> diagonal matrix.</a:t>
                </a:r>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782433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Special Matrices:</a:t>
                </a:r>
              </a:p>
              <a:p>
                <a:pPr marL="45720" indent="0">
                  <a:buClr>
                    <a:schemeClr val="tx1"/>
                  </a:buClr>
                  <a:buNone/>
                </a:pPr>
                <a:br>
                  <a:rPr lang="en-US" b="1" i="1" dirty="0"/>
                </a:br>
                <a:r>
                  <a:rPr lang="en-US" dirty="0"/>
                  <a:t>Upper Triangular Matrix</a:t>
                </a:r>
              </a:p>
              <a:p>
                <a:pPr marL="45720" indent="0">
                  <a:buClr>
                    <a:schemeClr val="tx1"/>
                  </a:buClr>
                  <a:buNone/>
                </a:pPr>
                <a:endParaRPr lang="en-US" dirty="0"/>
              </a:p>
              <a:p>
                <a:pPr marL="45720" indent="0">
                  <a:buClr>
                    <a:schemeClr val="tx1"/>
                  </a:buClr>
                  <a:buNone/>
                </a:pPr>
                <a:r>
                  <a:rPr lang="en-US" dirty="0"/>
                  <a:t>A square matrix whose sub-diagonal entries are all zero is called an upper triangular matrix denoted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𝑈</m:t>
                        </m:r>
                      </m:e>
                    </m:d>
                  </m:oMath>
                </a14:m>
                <a:r>
                  <a:rPr lang="en-US" dirty="0"/>
                  <a:t>.</a:t>
                </a:r>
              </a:p>
              <a:p>
                <a:pPr marL="45720" indent="0">
                  <a:buClr>
                    <a:schemeClr val="tx1"/>
                  </a:buClr>
                  <a:buNone/>
                </a:pPr>
                <a:endParaRPr lang="en-US" dirty="0"/>
              </a:p>
              <a:p>
                <a:pPr marL="45720" indent="0">
                  <a:buClr>
                    <a:schemeClr val="tx1"/>
                  </a:buClr>
                  <a:buNone/>
                </a:pPr>
                <a:r>
                  <a:rPr lang="en-US" dirty="0"/>
                  <a:t>Example:</a:t>
                </a:r>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uk-UA" i="1" smtClean="0">
                                  <a:latin typeface="Cambria Math" panose="02040503050406030204" pitchFamily="18" charset="0"/>
                                </a:rPr>
                              </m:ctrlPr>
                            </m:mPr>
                            <m:mr>
                              <m:e>
                                <m:r>
                                  <m:rPr>
                                    <m:brk m:alnAt="7"/>
                                  </m:rPr>
                                  <a:rPr lang="en-GB" b="0" i="1" smtClean="0">
                                    <a:latin typeface="Cambria Math" charset="0"/>
                                  </a:rPr>
                                  <m:t>1</m:t>
                                </m:r>
                              </m:e>
                              <m:e>
                                <m:r>
                                  <a:rPr lang="en-GB" b="0" i="1" smtClean="0">
                                    <a:latin typeface="Cambria Math" charset="0"/>
                                  </a:rPr>
                                  <m:t>−3</m:t>
                                </m:r>
                              </m:e>
                              <m:e>
                                <m:r>
                                  <a:rPr lang="en-GB" b="0" i="1" smtClean="0">
                                    <a:latin typeface="Cambria Math" charset="0"/>
                                  </a:rPr>
                                  <m:t>1</m:t>
                                </m:r>
                              </m:e>
                            </m:mr>
                            <m:mr>
                              <m:e>
                                <m:r>
                                  <a:rPr lang="en-GB" b="0" i="1" smtClean="0">
                                    <a:latin typeface="Cambria Math" charset="0"/>
                                  </a:rPr>
                                  <m:t>0</m:t>
                                </m:r>
                              </m:e>
                              <m:e>
                                <m:r>
                                  <a:rPr lang="en-GB" b="0" i="1" smtClean="0">
                                    <a:latin typeface="Cambria Math" charset="0"/>
                                  </a:rPr>
                                  <m:t>5</m:t>
                                </m:r>
                              </m:e>
                              <m:e>
                                <m:r>
                                  <a:rPr lang="en-GB" b="0" i="1" smtClean="0">
                                    <a:latin typeface="Cambria Math" charset="0"/>
                                  </a:rPr>
                                  <m:t>12</m:t>
                                </m:r>
                              </m:e>
                            </m:mr>
                            <m:mr>
                              <m:e>
                                <m:r>
                                  <a:rPr lang="en-GB" b="0" i="1" smtClean="0">
                                    <a:latin typeface="Cambria Math" charset="0"/>
                                  </a:rPr>
                                  <m:t>0</m:t>
                                </m:r>
                              </m:e>
                              <m:e>
                                <m:r>
                                  <a:rPr lang="en-GB" b="0" i="1" smtClean="0">
                                    <a:latin typeface="Cambria Math" charset="0"/>
                                  </a:rPr>
                                  <m:t>0</m:t>
                                </m:r>
                              </m:e>
                              <m:e>
                                <m:r>
                                  <a:rPr lang="en-GB" b="0" i="1" smtClean="0">
                                    <a:latin typeface="Cambria Math" charset="0"/>
                                  </a:rPr>
                                  <m:t>−7</m:t>
                                </m:r>
                              </m:e>
                            </m:mr>
                          </m:m>
                        </m:e>
                      </m:d>
                    </m:oMath>
                  </m:oMathPara>
                </a14:m>
                <a:endParaRPr lang="en-US" dirty="0"/>
              </a:p>
              <a:p>
                <a:pPr marL="45720" indent="0">
                  <a:buClr>
                    <a:schemeClr val="tx1"/>
                  </a:buClr>
                  <a:buNone/>
                </a:pPr>
                <a:endParaRPr lang="en-US" dirty="0"/>
              </a:p>
              <a:p>
                <a:pPr marL="45720" indent="0">
                  <a:buClr>
                    <a:schemeClr val="tx1"/>
                  </a:buClr>
                  <a:buNone/>
                </a:pPr>
                <a:r>
                  <a:rPr lang="en-US" dirty="0"/>
                  <a:t>is a </a:t>
                </a:r>
                <a14:m>
                  <m:oMath xmlns:m="http://schemas.openxmlformats.org/officeDocument/2006/math">
                    <m:r>
                      <a:rPr lang="en-GB" b="0" i="1" smtClean="0">
                        <a:latin typeface="Cambria Math" charset="0"/>
                      </a:rPr>
                      <m:t>3</m:t>
                    </m:r>
                    <m:r>
                      <a:rPr lang="en-GB" b="0" i="1" smtClean="0">
                        <a:latin typeface="Cambria Math" charset="0"/>
                        <a:ea typeface="Cambria Math" charset="0"/>
                        <a:cs typeface="Cambria Math" charset="0"/>
                      </a:rPr>
                      <m:t>×3</m:t>
                    </m:r>
                  </m:oMath>
                </a14:m>
                <a:r>
                  <a:rPr lang="en-US" dirty="0"/>
                  <a:t> upper triangular matrix</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873"/>
                </a:stretch>
              </a:blipFill>
            </p:spPr>
            <p:txBody>
              <a:bodyPr/>
              <a:lstStyle/>
              <a:p>
                <a:r>
                  <a:rPr lang="en-US">
                    <a:noFill/>
                  </a:rPr>
                  <a:t> </a:t>
                </a:r>
              </a:p>
            </p:txBody>
          </p:sp>
        </mc:Fallback>
      </mc:AlternateContent>
    </p:spTree>
    <p:extLst>
      <p:ext uri="{BB962C8B-B14F-4D97-AF65-F5344CB8AC3E}">
        <p14:creationId xmlns:p14="http://schemas.microsoft.com/office/powerpoint/2010/main" val="1653434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Special Matrices:</a:t>
                </a:r>
              </a:p>
              <a:p>
                <a:pPr marL="45720" indent="0">
                  <a:buClr>
                    <a:schemeClr val="tx1"/>
                  </a:buClr>
                  <a:buNone/>
                </a:pPr>
                <a:br>
                  <a:rPr lang="en-US" b="1" i="1" dirty="0"/>
                </a:br>
                <a:r>
                  <a:rPr lang="en-US" dirty="0"/>
                  <a:t>Lower Triangular Matrix</a:t>
                </a:r>
              </a:p>
              <a:p>
                <a:pPr marL="45720" indent="0">
                  <a:buClr>
                    <a:schemeClr val="tx1"/>
                  </a:buClr>
                  <a:buNone/>
                </a:pPr>
                <a:endParaRPr lang="en-US" dirty="0"/>
              </a:p>
              <a:p>
                <a:pPr marL="45720" indent="0">
                  <a:buClr>
                    <a:schemeClr val="tx1"/>
                  </a:buClr>
                  <a:buNone/>
                </a:pPr>
                <a:r>
                  <a:rPr lang="en-US" dirty="0"/>
                  <a:t>A square matrix whose super-diagonal entries are all zero is called an lower triangular matrix denoted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𝐿</m:t>
                        </m:r>
                      </m:e>
                    </m:d>
                  </m:oMath>
                </a14:m>
                <a:r>
                  <a:rPr lang="en-US" dirty="0"/>
                  <a:t>.</a:t>
                </a:r>
              </a:p>
              <a:p>
                <a:pPr marL="45720" indent="0">
                  <a:buClr>
                    <a:schemeClr val="tx1"/>
                  </a:buClr>
                  <a:buNone/>
                </a:pPr>
                <a:endParaRPr lang="en-US" dirty="0"/>
              </a:p>
              <a:p>
                <a:pPr marL="45720" indent="0">
                  <a:buClr>
                    <a:schemeClr val="tx1"/>
                  </a:buClr>
                  <a:buNone/>
                </a:pPr>
                <a:r>
                  <a:rPr lang="en-US" dirty="0"/>
                  <a:t>Example:</a:t>
                </a:r>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uk-UA" i="1" smtClean="0">
                                  <a:latin typeface="Cambria Math" panose="02040503050406030204" pitchFamily="18" charset="0"/>
                                </a:rPr>
                              </m:ctrlPr>
                            </m:mPr>
                            <m:mr>
                              <m:e>
                                <m:r>
                                  <m:rPr>
                                    <m:brk m:alnAt="7"/>
                                  </m:rPr>
                                  <a:rPr lang="en-GB" b="0" i="1" smtClean="0">
                                    <a:latin typeface="Cambria Math" charset="0"/>
                                  </a:rPr>
                                  <m:t>1</m:t>
                                </m:r>
                              </m:e>
                              <m:e>
                                <m:r>
                                  <a:rPr lang="en-GB" b="0" i="1" smtClean="0">
                                    <a:latin typeface="Cambria Math" charset="0"/>
                                  </a:rPr>
                                  <m:t>0</m:t>
                                </m:r>
                              </m:e>
                              <m:e>
                                <m:r>
                                  <a:rPr lang="en-GB" b="0" i="1" smtClean="0">
                                    <a:latin typeface="Cambria Math" charset="0"/>
                                  </a:rPr>
                                  <m:t>0</m:t>
                                </m:r>
                              </m:e>
                            </m:mr>
                            <m:mr>
                              <m:e>
                                <m:r>
                                  <a:rPr lang="en-GB" b="0" i="1" smtClean="0">
                                    <a:latin typeface="Cambria Math" charset="0"/>
                                  </a:rPr>
                                  <m:t>5</m:t>
                                </m:r>
                              </m:e>
                              <m:e>
                                <m:r>
                                  <a:rPr lang="en-GB" b="0" i="1" smtClean="0">
                                    <a:latin typeface="Cambria Math" charset="0"/>
                                  </a:rPr>
                                  <m:t>5</m:t>
                                </m:r>
                              </m:e>
                              <m:e>
                                <m:r>
                                  <a:rPr lang="en-GB" b="0" i="1" smtClean="0">
                                    <a:latin typeface="Cambria Math" charset="0"/>
                                  </a:rPr>
                                  <m:t>0</m:t>
                                </m:r>
                              </m:e>
                            </m:mr>
                            <m:mr>
                              <m:e>
                                <m:r>
                                  <a:rPr lang="en-GB" b="0" i="1" smtClean="0">
                                    <a:latin typeface="Cambria Math" charset="0"/>
                                  </a:rPr>
                                  <m:t>9</m:t>
                                </m:r>
                              </m:e>
                              <m:e>
                                <m:r>
                                  <a:rPr lang="en-GB" b="0" i="1" smtClean="0">
                                    <a:latin typeface="Cambria Math" charset="0"/>
                                  </a:rPr>
                                  <m:t>−7</m:t>
                                </m:r>
                              </m:e>
                              <m:e>
                                <m:r>
                                  <a:rPr lang="en-GB" b="0" i="1" smtClean="0">
                                    <a:latin typeface="Cambria Math" charset="0"/>
                                  </a:rPr>
                                  <m:t>−7</m:t>
                                </m:r>
                              </m:e>
                            </m:mr>
                          </m:m>
                        </m:e>
                      </m:d>
                    </m:oMath>
                  </m:oMathPara>
                </a14:m>
                <a:endParaRPr lang="en-US" dirty="0"/>
              </a:p>
              <a:p>
                <a:pPr marL="45720" indent="0">
                  <a:buClr>
                    <a:schemeClr val="tx1"/>
                  </a:buClr>
                  <a:buNone/>
                </a:pPr>
                <a:endParaRPr lang="en-US" dirty="0"/>
              </a:p>
              <a:p>
                <a:pPr marL="45720" indent="0">
                  <a:buClr>
                    <a:schemeClr val="tx1"/>
                  </a:buClr>
                  <a:buNone/>
                </a:pPr>
                <a:r>
                  <a:rPr lang="en-US" dirty="0"/>
                  <a:t>is a </a:t>
                </a:r>
                <a14:m>
                  <m:oMath xmlns:m="http://schemas.openxmlformats.org/officeDocument/2006/math">
                    <m:r>
                      <a:rPr lang="en-GB" b="0" i="1" smtClean="0">
                        <a:latin typeface="Cambria Math" charset="0"/>
                      </a:rPr>
                      <m:t>3</m:t>
                    </m:r>
                    <m:r>
                      <a:rPr lang="en-GB" b="0" i="1" smtClean="0">
                        <a:latin typeface="Cambria Math" charset="0"/>
                        <a:ea typeface="Cambria Math" charset="0"/>
                        <a:cs typeface="Cambria Math" charset="0"/>
                      </a:rPr>
                      <m:t>×3</m:t>
                    </m:r>
                  </m:oMath>
                </a14:m>
                <a:r>
                  <a:rPr lang="en-US" dirty="0"/>
                  <a:t> lower triangular matrix</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413132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Special Matrices:</a:t>
                </a:r>
              </a:p>
              <a:p>
                <a:pPr marL="45720" indent="0">
                  <a:buClr>
                    <a:schemeClr val="tx1"/>
                  </a:buClr>
                  <a:buNone/>
                </a:pPr>
                <a:br>
                  <a:rPr lang="en-US" b="1" i="1" dirty="0"/>
                </a:br>
                <a:r>
                  <a:rPr lang="en-US" dirty="0"/>
                  <a:t>Identity Matrix</a:t>
                </a:r>
              </a:p>
              <a:p>
                <a:pPr marL="45720" indent="0">
                  <a:buClr>
                    <a:schemeClr val="tx1"/>
                  </a:buClr>
                  <a:buNone/>
                </a:pPr>
                <a:r>
                  <a:rPr lang="en-US" dirty="0"/>
                  <a:t>The identity matrix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𝐼</m:t>
                        </m:r>
                      </m:e>
                    </m:d>
                  </m:oMath>
                </a14:m>
                <a:r>
                  <a:rPr lang="en-US" dirty="0"/>
                  <a:t> is a square matrix whose diagonal elements are all 1s and whose off-diagonal entries are all 0s. </a:t>
                </a:r>
                <a:br>
                  <a:rPr lang="en-US" dirty="0"/>
                </a:br>
                <a:r>
                  <a:rPr lang="en-US" dirty="0"/>
                  <a:t>For matrices the identity matrix is the analog of the number 1. Any matrix that is multiplied by the identity matrix remains unchanged.</a:t>
                </a:r>
              </a:p>
              <a:p>
                <a:pPr marL="45720" indent="0">
                  <a:buClr>
                    <a:schemeClr val="tx1"/>
                  </a:buClr>
                  <a:buNone/>
                </a:pPr>
                <a:endParaRPr lang="en-US" dirty="0"/>
              </a:p>
              <a:p>
                <a:pPr marL="45720" indent="0">
                  <a:buClr>
                    <a:schemeClr val="tx1"/>
                  </a:buClr>
                  <a:buNone/>
                </a:pPr>
                <a:r>
                  <a:rPr lang="en-US" dirty="0"/>
                  <a:t>Example:</a:t>
                </a:r>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𝐼</m:t>
                          </m:r>
                        </m:e>
                      </m:d>
                      <m:r>
                        <a:rPr lang="en-GB" b="0" i="1" smtClean="0">
                          <a:latin typeface="Cambria Math" charset="0"/>
                        </a:rPr>
                        <m:t>=</m:t>
                      </m:r>
                      <m:d>
                        <m:dPr>
                          <m:begChr m:val="["/>
                          <m:endChr m:val="]"/>
                          <m:ctrlPr>
                            <a:rPr lang="pt-BR" i="1" smtClean="0">
                              <a:latin typeface="Cambria Math" panose="02040503050406030204" pitchFamily="18" charset="0"/>
                            </a:rPr>
                          </m:ctrlPr>
                        </m:dPr>
                        <m:e>
                          <m:m>
                            <m:mPr>
                              <m:mcs>
                                <m:mc>
                                  <m:mcPr>
                                    <m:count m:val="3"/>
                                    <m:mcJc m:val="center"/>
                                  </m:mcPr>
                                </m:mc>
                              </m:mcs>
                              <m:ctrlPr>
                                <a:rPr lang="uk-UA" i="1" smtClean="0">
                                  <a:latin typeface="Cambria Math" panose="02040503050406030204" pitchFamily="18" charset="0"/>
                                </a:rPr>
                              </m:ctrlPr>
                            </m:mPr>
                            <m:mr>
                              <m:e>
                                <m:r>
                                  <m:rPr>
                                    <m:brk m:alnAt="7"/>
                                  </m:rPr>
                                  <a:rPr lang="en-GB" b="0" i="1" smtClean="0">
                                    <a:latin typeface="Cambria Math" charset="0"/>
                                  </a:rPr>
                                  <m:t>1</m:t>
                                </m:r>
                              </m:e>
                              <m:e>
                                <m:r>
                                  <a:rPr lang="en-GB" b="0" i="1" smtClean="0">
                                    <a:latin typeface="Cambria Math" charset="0"/>
                                  </a:rPr>
                                  <m:t>0</m:t>
                                </m:r>
                              </m:e>
                              <m:e>
                                <m:r>
                                  <a:rPr lang="en-GB" b="0" i="1" smtClean="0">
                                    <a:latin typeface="Cambria Math" charset="0"/>
                                  </a:rPr>
                                  <m:t>0</m:t>
                                </m:r>
                              </m:e>
                            </m:mr>
                            <m:mr>
                              <m:e>
                                <m:r>
                                  <a:rPr lang="en-GB" b="0" i="1" smtClean="0">
                                    <a:latin typeface="Cambria Math" charset="0"/>
                                  </a:rPr>
                                  <m:t>0</m:t>
                                </m:r>
                              </m:e>
                              <m:e>
                                <m:r>
                                  <a:rPr lang="en-GB" b="0" i="1" smtClean="0">
                                    <a:latin typeface="Cambria Math" charset="0"/>
                                  </a:rPr>
                                  <m:t>1</m:t>
                                </m:r>
                              </m:e>
                              <m:e>
                                <m:r>
                                  <a:rPr lang="en-GB" b="0" i="1" smtClean="0">
                                    <a:latin typeface="Cambria Math" charset="0"/>
                                  </a:rPr>
                                  <m:t>0</m:t>
                                </m:r>
                              </m:e>
                            </m:mr>
                            <m:mr>
                              <m:e>
                                <m:r>
                                  <a:rPr lang="en-GB" b="0" i="1" smtClean="0">
                                    <a:latin typeface="Cambria Math" charset="0"/>
                                  </a:rPr>
                                  <m:t>0</m:t>
                                </m:r>
                              </m:e>
                              <m:e>
                                <m:r>
                                  <a:rPr lang="en-GB" b="0" i="1" smtClean="0">
                                    <a:latin typeface="Cambria Math" charset="0"/>
                                  </a:rPr>
                                  <m:t>0</m:t>
                                </m:r>
                              </m:e>
                              <m:e>
                                <m:r>
                                  <a:rPr lang="en-GB" b="0" i="1" smtClean="0">
                                    <a:latin typeface="Cambria Math" charset="0"/>
                                  </a:rPr>
                                  <m:t>1</m:t>
                                </m:r>
                              </m:e>
                            </m:mr>
                          </m:m>
                        </m:e>
                      </m:d>
                    </m:oMath>
                  </m:oMathPara>
                </a14:m>
                <a:endParaRPr lang="en-US" dirty="0"/>
              </a:p>
              <a:p>
                <a:pPr marL="45720" indent="0">
                  <a:buClr>
                    <a:schemeClr val="tx1"/>
                  </a:buClr>
                  <a:buNone/>
                </a:pPr>
                <a:r>
                  <a:rPr lang="en-US" dirty="0"/>
                  <a:t>In general</a:t>
                </a:r>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d>
                        <m:dPr>
                          <m:begChr m:val="["/>
                          <m:endChr m:val="]"/>
                          <m:ctrlPr>
                            <a:rPr lang="pt-BR" i="1" smtClean="0">
                              <a:latin typeface="Cambria Math" panose="02040503050406030204" pitchFamily="18" charset="0"/>
                            </a:rPr>
                          </m:ctrlPr>
                        </m:dPr>
                        <m:e>
                          <m:r>
                            <a:rPr lang="en-GB" b="0" i="1" smtClean="0">
                              <a:latin typeface="Cambria Math" charset="0"/>
                            </a:rPr>
                            <m:t>𝐼</m:t>
                          </m:r>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𝑎</m:t>
                          </m:r>
                        </m:e>
                      </m:d>
                    </m:oMath>
                  </m:oMathPara>
                </a14:m>
                <a:endParaRPr lang="en-US" dirty="0"/>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743983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Special Matrices:</a:t>
                </a:r>
              </a:p>
              <a:p>
                <a:pPr marL="45720" indent="0">
                  <a:buClr>
                    <a:schemeClr val="tx1"/>
                  </a:buClr>
                  <a:buNone/>
                </a:pPr>
                <a:br>
                  <a:rPr lang="en-US" b="1" i="1" dirty="0"/>
                </a:br>
                <a:r>
                  <a:rPr lang="en-US" dirty="0"/>
                  <a:t>Zero Matrix</a:t>
                </a:r>
              </a:p>
              <a:p>
                <a:pPr marL="45720" indent="0">
                  <a:buClr>
                    <a:schemeClr val="tx1"/>
                  </a:buClr>
                  <a:buNone/>
                </a:pPr>
                <a:endParaRPr lang="en-US" dirty="0"/>
              </a:p>
              <a:p>
                <a:pPr marL="45720" indent="0">
                  <a:buClr>
                    <a:schemeClr val="tx1"/>
                  </a:buClr>
                  <a:buNone/>
                </a:pPr>
                <a:r>
                  <a:rPr lang="en-US" dirty="0"/>
                  <a:t>A zero matrix is a matrix whose entries are all zero. It is the analog of the number 0 in that any matrix multiplied by the zero matrix will yield a zero matrix.</a:t>
                </a:r>
              </a:p>
              <a:p>
                <a:pPr marL="45720" indent="0">
                  <a:buClr>
                    <a:schemeClr val="tx1"/>
                  </a:buClr>
                  <a:buNone/>
                </a:pPr>
                <a:endParaRPr lang="en-US" dirty="0"/>
              </a:p>
              <a:p>
                <a:pPr marL="45720" indent="0">
                  <a:buClr>
                    <a:schemeClr val="tx1"/>
                  </a:buClr>
                  <a:buNone/>
                </a:pPr>
                <a:r>
                  <a:rPr lang="en-US" dirty="0"/>
                  <a:t>Example:</a:t>
                </a:r>
              </a:p>
              <a:p>
                <a:pPr marL="45720" indent="0">
                  <a:buClr>
                    <a:schemeClr val="tx1"/>
                  </a:buClr>
                  <a:buNone/>
                </a:pPr>
                <a:endParaRPr lang="en-US" dirty="0"/>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𝑧</m:t>
                          </m:r>
                        </m:e>
                      </m:d>
                      <m:r>
                        <a:rPr lang="en-GB" b="0" i="1" smtClean="0">
                          <a:latin typeface="Cambria Math" charset="0"/>
                        </a:rPr>
                        <m:t>=</m:t>
                      </m:r>
                      <m:d>
                        <m:dPr>
                          <m:begChr m:val="["/>
                          <m:endChr m:val="]"/>
                          <m:ctrlPr>
                            <a:rPr lang="pt-BR" i="1" smtClean="0">
                              <a:latin typeface="Cambria Math" panose="02040503050406030204" pitchFamily="18" charset="0"/>
                            </a:rPr>
                          </m:ctrlPr>
                        </m:dPr>
                        <m:e>
                          <m:m>
                            <m:mPr>
                              <m:mcs>
                                <m:mc>
                                  <m:mcPr>
                                    <m:count m:val="3"/>
                                    <m:mcJc m:val="center"/>
                                  </m:mcPr>
                                </m:mc>
                              </m:mcs>
                              <m:ctrlPr>
                                <a:rPr lang="uk-UA" i="1" smtClean="0">
                                  <a:latin typeface="Cambria Math" panose="02040503050406030204" pitchFamily="18" charset="0"/>
                                </a:rPr>
                              </m:ctrlPr>
                            </m:mPr>
                            <m:mr>
                              <m:e>
                                <m:r>
                                  <m:rPr>
                                    <m:brk m:alnAt="7"/>
                                  </m:rPr>
                                  <a:rPr lang="en-GB" b="0" i="1" smtClean="0">
                                    <a:latin typeface="Cambria Math" charset="0"/>
                                  </a:rPr>
                                  <m:t>0</m:t>
                                </m:r>
                              </m:e>
                              <m:e>
                                <m:r>
                                  <a:rPr lang="en-GB" b="0" i="1" smtClean="0">
                                    <a:latin typeface="Cambria Math" charset="0"/>
                                  </a:rPr>
                                  <m:t>0</m:t>
                                </m:r>
                              </m:e>
                              <m:e>
                                <m:r>
                                  <a:rPr lang="en-GB" b="0" i="1" smtClean="0">
                                    <a:latin typeface="Cambria Math" charset="0"/>
                                  </a:rPr>
                                  <m:t>0</m:t>
                                </m:r>
                              </m:e>
                            </m:mr>
                            <m:mr>
                              <m:e>
                                <m:r>
                                  <a:rPr lang="en-GB" b="0" i="1" smtClean="0">
                                    <a:latin typeface="Cambria Math" charset="0"/>
                                  </a:rPr>
                                  <m:t>0</m:t>
                                </m:r>
                              </m:e>
                              <m:e>
                                <m:r>
                                  <a:rPr lang="en-GB" b="0" i="1" smtClean="0">
                                    <a:latin typeface="Cambria Math" charset="0"/>
                                  </a:rPr>
                                  <m:t>0</m:t>
                                </m:r>
                              </m:e>
                              <m:e>
                                <m:r>
                                  <a:rPr lang="en-GB" b="0" i="1" smtClean="0">
                                    <a:latin typeface="Cambria Math" charset="0"/>
                                  </a:rPr>
                                  <m:t>0</m:t>
                                </m:r>
                              </m:e>
                            </m:mr>
                            <m:mr>
                              <m:e>
                                <m:r>
                                  <a:rPr lang="en-GB" b="0" i="1" smtClean="0">
                                    <a:latin typeface="Cambria Math" charset="0"/>
                                  </a:rPr>
                                  <m:t>0</m:t>
                                </m:r>
                              </m:e>
                              <m:e>
                                <m:r>
                                  <a:rPr lang="en-GB" b="0" i="1" smtClean="0">
                                    <a:latin typeface="Cambria Math" charset="0"/>
                                  </a:rPr>
                                  <m:t>0</m:t>
                                </m:r>
                              </m:e>
                              <m:e>
                                <m:r>
                                  <a:rPr lang="en-GB" b="0" i="1" smtClean="0">
                                    <a:latin typeface="Cambria Math" charset="0"/>
                                  </a:rPr>
                                  <m:t>0</m:t>
                                </m:r>
                              </m:e>
                            </m:mr>
                          </m:m>
                        </m:e>
                      </m:d>
                    </m:oMath>
                  </m:oMathPara>
                </a14:m>
                <a:endParaRPr lang="en-US" dirty="0"/>
              </a:p>
              <a:p>
                <a:pPr marL="45720" indent="0">
                  <a:buClr>
                    <a:schemeClr val="tx1"/>
                  </a:buClr>
                  <a:buNone/>
                </a:pPr>
                <a:endParaRPr lang="en-US" dirty="0"/>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𝑧</m:t>
                          </m:r>
                        </m:e>
                      </m:d>
                      <m:d>
                        <m:dPr>
                          <m:begChr m:val="["/>
                          <m:endChr m:val="]"/>
                          <m:ctrlPr>
                            <a:rPr lang="pt-BR" i="1" smtClean="0">
                              <a:latin typeface="Cambria Math" panose="02040503050406030204" pitchFamily="18" charset="0"/>
                            </a:rPr>
                          </m:ctrlPr>
                        </m:dPr>
                        <m:e>
                          <m:r>
                            <a:rPr lang="en-GB" b="0" i="1" smtClean="0">
                              <a:latin typeface="Cambria Math" charset="0"/>
                            </a:rPr>
                            <m:t>𝑎</m:t>
                          </m:r>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𝑧</m:t>
                          </m:r>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1745"/>
                </a:stretch>
              </a:blipFill>
            </p:spPr>
            <p:txBody>
              <a:bodyPr/>
              <a:lstStyle/>
              <a:p>
                <a:r>
                  <a:rPr lang="en-US">
                    <a:noFill/>
                  </a:rPr>
                  <a:t> </a:t>
                </a:r>
              </a:p>
            </p:txBody>
          </p:sp>
        </mc:Fallback>
      </mc:AlternateContent>
    </p:spTree>
    <p:extLst>
      <p:ext uri="{BB962C8B-B14F-4D97-AF65-F5344CB8AC3E}">
        <p14:creationId xmlns:p14="http://schemas.microsoft.com/office/powerpoint/2010/main" val="1882029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endParaRPr lang="en-US" dirty="0"/>
              </a:p>
              <a:p>
                <a:pPr marL="45720" indent="0">
                  <a:buClr>
                    <a:schemeClr val="tx1"/>
                  </a:buClr>
                  <a:buNone/>
                </a:pPr>
                <a:r>
                  <a:rPr lang="en-US" b="1" i="1" dirty="0"/>
                  <a:t>Special Matrices:</a:t>
                </a:r>
              </a:p>
              <a:p>
                <a:pPr marL="45720" indent="0">
                  <a:buClr>
                    <a:schemeClr val="tx1"/>
                  </a:buClr>
                  <a:buNone/>
                </a:pPr>
                <a:br>
                  <a:rPr lang="en-US" b="1" i="1" dirty="0"/>
                </a:br>
                <a:r>
                  <a:rPr lang="en-US" dirty="0"/>
                  <a:t>Symmetric Matrix</a:t>
                </a:r>
              </a:p>
              <a:p>
                <a:pPr marL="45720" indent="0">
                  <a:buClr>
                    <a:schemeClr val="tx1"/>
                  </a:buClr>
                  <a:buNone/>
                </a:pPr>
                <a:br>
                  <a:rPr lang="en-US" dirty="0"/>
                </a:br>
                <a:r>
                  <a:rPr lang="en-US" dirty="0"/>
                  <a:t>A symmetric matrix is a square matrix whose lower diagonal entries mirror its upper diagonal entries. </a:t>
                </a:r>
              </a:p>
              <a:p>
                <a:pPr marL="45720" indent="0">
                  <a:buClr>
                    <a:schemeClr val="tx1"/>
                  </a:buClr>
                  <a:buNone/>
                </a:pPr>
                <a:r>
                  <a:rPr lang="en-US" dirty="0"/>
                  <a:t>That is,</a:t>
                </a:r>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sSub>
                            <m:sSubPr>
                              <m:ctrlPr>
                                <a:rPr lang="en-US" i="1" smtClean="0">
                                  <a:latin typeface="Cambria Math" panose="02040503050406030204" pitchFamily="18" charset="0"/>
                                </a:rPr>
                              </m:ctrlPr>
                            </m:sSubPr>
                            <m:e>
                              <m:r>
                                <a:rPr lang="en-GB" b="0" i="1" smtClean="0">
                                  <a:latin typeface="Cambria Math" charset="0"/>
                                </a:rPr>
                                <m:t>𝑎</m:t>
                              </m:r>
                            </m:e>
                            <m:sub>
                              <m:r>
                                <a:rPr lang="en-GB" b="0" i="1" smtClean="0">
                                  <a:latin typeface="Cambria Math" charset="0"/>
                                </a:rPr>
                                <m:t>𝑖𝑗</m:t>
                              </m:r>
                            </m:sub>
                          </m:sSub>
                        </m:e>
                      </m:d>
                      <m:r>
                        <a:rPr lang="en-GB" b="0" i="1" smtClean="0">
                          <a:latin typeface="Cambria Math" charset="0"/>
                        </a:rPr>
                        <m:t>=</m:t>
                      </m:r>
                      <m:d>
                        <m:dPr>
                          <m:begChr m:val="["/>
                          <m:endChr m:val="]"/>
                          <m:ctrlPr>
                            <a:rPr lang="pt-BR"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GB" b="0" i="1" smtClean="0">
                                  <a:latin typeface="Cambria Math" charset="0"/>
                                </a:rPr>
                                <m:t>𝑎</m:t>
                              </m:r>
                            </m:e>
                            <m:sub>
                              <m:r>
                                <a:rPr lang="en-GB" b="0" i="1" smtClean="0">
                                  <a:latin typeface="Cambria Math" charset="0"/>
                                </a:rPr>
                                <m:t>𝑗𝑖</m:t>
                              </m:r>
                            </m:sub>
                          </m:sSub>
                        </m:e>
                      </m:d>
                    </m:oMath>
                  </m:oMathPara>
                </a14:m>
                <a:endParaRPr lang="en-US" dirty="0"/>
              </a:p>
              <a:p>
                <a:pPr marL="45720" indent="0">
                  <a:buClr>
                    <a:schemeClr val="tx1"/>
                  </a:buClr>
                  <a:buNone/>
                </a:pPr>
                <a:r>
                  <a:rPr lang="en-US" dirty="0"/>
                  <a:t>With symmetric matrices the transpose of the matrix is that matrix itself.</a:t>
                </a:r>
              </a:p>
              <a:p>
                <a:pPr marL="45720" indent="0">
                  <a:buClr>
                    <a:schemeClr val="tx1"/>
                  </a:buClr>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en-GB" b="0" i="1" smtClean="0">
                                  <a:latin typeface="Cambria Math" charset="0"/>
                                </a:rPr>
                                <m:t>𝑎</m:t>
                              </m:r>
                            </m:e>
                          </m:d>
                        </m:e>
                        <m:sup>
                          <m:r>
                            <a:rPr lang="en-GB" b="0" i="1" smtClean="0">
                              <a:latin typeface="Cambria Math" charset="0"/>
                            </a:rPr>
                            <m:t>𝑇</m:t>
                          </m:r>
                        </m:sup>
                      </m:sSup>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𝑎</m:t>
                          </m:r>
                        </m:e>
                      </m:d>
                    </m:oMath>
                  </m:oMathPara>
                </a14:m>
                <a:endParaRPr lang="en-US" dirty="0"/>
              </a:p>
              <a:p>
                <a:pPr marL="45720" indent="0">
                  <a:buClr>
                    <a:schemeClr val="tx1"/>
                  </a:buClr>
                  <a:buNone/>
                </a:pPr>
                <a:endParaRPr lang="en-US" dirty="0"/>
              </a:p>
              <a:p>
                <a:pPr marL="45720" indent="0">
                  <a:buClr>
                    <a:schemeClr val="tx1"/>
                  </a:buClr>
                  <a:buNone/>
                </a:pPr>
                <a:r>
                  <a:rPr lang="en-US" dirty="0"/>
                  <a:t>Example:</a:t>
                </a:r>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uk-UA" i="1" smtClean="0">
                                  <a:latin typeface="Cambria Math" panose="02040503050406030204" pitchFamily="18" charset="0"/>
                                </a:rPr>
                              </m:ctrlPr>
                            </m:mPr>
                            <m:mr>
                              <m:e>
                                <m:r>
                                  <m:rPr>
                                    <m:brk m:alnAt="7"/>
                                  </m:rPr>
                                  <a:rPr lang="en-GB" b="0" i="1" smtClean="0">
                                    <a:latin typeface="Cambria Math" charset="0"/>
                                  </a:rPr>
                                  <m:t>3</m:t>
                                </m:r>
                              </m:e>
                              <m:e>
                                <m:r>
                                  <a:rPr lang="en-GB" b="0" i="1" smtClean="0">
                                    <a:latin typeface="Cambria Math" charset="0"/>
                                  </a:rPr>
                                  <m:t>4</m:t>
                                </m:r>
                              </m:e>
                              <m:e>
                                <m:r>
                                  <a:rPr lang="en-GB" b="0" i="1" smtClean="0">
                                    <a:latin typeface="Cambria Math" charset="0"/>
                                  </a:rPr>
                                  <m:t>8</m:t>
                                </m:r>
                              </m:e>
                            </m:mr>
                            <m:mr>
                              <m:e>
                                <m:r>
                                  <a:rPr lang="en-GB" b="0" i="1" smtClean="0">
                                    <a:latin typeface="Cambria Math" charset="0"/>
                                  </a:rPr>
                                  <m:t>4</m:t>
                                </m:r>
                              </m:e>
                              <m:e>
                                <m:r>
                                  <a:rPr lang="en-GB" b="0" i="1" smtClean="0">
                                    <a:latin typeface="Cambria Math" charset="0"/>
                                  </a:rPr>
                                  <m:t>1</m:t>
                                </m:r>
                              </m:e>
                              <m:e>
                                <m:r>
                                  <a:rPr lang="en-GB" b="0" i="1" smtClean="0">
                                    <a:latin typeface="Cambria Math" charset="0"/>
                                  </a:rPr>
                                  <m:t>2</m:t>
                                </m:r>
                              </m:e>
                            </m:mr>
                            <m:mr>
                              <m:e>
                                <m:r>
                                  <a:rPr lang="en-GB" b="0" i="1" smtClean="0">
                                    <a:latin typeface="Cambria Math" charset="0"/>
                                  </a:rPr>
                                  <m:t>8</m:t>
                                </m:r>
                              </m:e>
                              <m:e>
                                <m:r>
                                  <a:rPr lang="en-GB" b="0" i="1" smtClean="0">
                                    <a:latin typeface="Cambria Math" charset="0"/>
                                  </a:rPr>
                                  <m:t>2</m:t>
                                </m:r>
                              </m:e>
                              <m:e>
                                <m:r>
                                  <a:rPr lang="en-GB" b="0" i="1" smtClean="0">
                                    <a:latin typeface="Cambria Math" charset="0"/>
                                  </a:rPr>
                                  <m:t>−7</m:t>
                                </m:r>
                              </m:e>
                            </m:mr>
                          </m:m>
                        </m:e>
                      </m:d>
                    </m:oMath>
                  </m:oMathPara>
                </a14:m>
                <a:endParaRPr lang="en-US" dirty="0"/>
              </a:p>
              <a:p>
                <a:pPr marL="45720" indent="0">
                  <a:buClr>
                    <a:schemeClr val="tx1"/>
                  </a:buClr>
                  <a:buNone/>
                </a:pPr>
                <a:r>
                  <a:rPr lang="en-US" dirty="0"/>
                  <a:t>is a symmetric matrix</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139192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Inverse of a Matrix:</a:t>
                </a:r>
              </a:p>
              <a:p>
                <a:pPr marL="45720" indent="0">
                  <a:buClr>
                    <a:schemeClr val="tx1"/>
                  </a:buClr>
                  <a:buNone/>
                </a:pPr>
                <a:endParaRPr lang="en-US" b="1" i="1" dirty="0"/>
              </a:p>
              <a:p>
                <a:pPr marL="45720" indent="0">
                  <a:buClr>
                    <a:schemeClr val="tx1"/>
                  </a:buClr>
                  <a:buNone/>
                </a:pPr>
                <a:r>
                  <a:rPr lang="en-US" dirty="0"/>
                  <a:t>A square matrix is invertible (i.e. its multiplicative inverse can be found) if there exists a square matrix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𝑏</m:t>
                        </m:r>
                      </m:e>
                    </m:d>
                  </m:oMath>
                </a14:m>
                <a:r>
                  <a:rPr lang="en-US" dirty="0"/>
                  <a:t> of the same size such that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d>
                      <m:dPr>
                        <m:begChr m:val="["/>
                        <m:endChr m:val="]"/>
                        <m:ctrlPr>
                          <a:rPr lang="pt-BR" i="1" smtClean="0">
                            <a:latin typeface="Cambria Math" panose="02040503050406030204" pitchFamily="18" charset="0"/>
                          </a:rPr>
                        </m:ctrlPr>
                      </m:dPr>
                      <m:e>
                        <m:r>
                          <a:rPr lang="en-GB" b="0" i="1" smtClean="0">
                            <a:latin typeface="Cambria Math" charset="0"/>
                          </a:rPr>
                          <m:t>𝑏</m:t>
                        </m:r>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𝐼</m:t>
                        </m:r>
                      </m:e>
                    </m:d>
                  </m:oMath>
                </a14:m>
                <a:r>
                  <a:rPr lang="en-US" dirty="0"/>
                  <a:t>.</a:t>
                </a:r>
              </a:p>
              <a:p>
                <a:pPr marL="45720" indent="0">
                  <a:buClr>
                    <a:schemeClr val="tx1"/>
                  </a:buClr>
                  <a:buNone/>
                </a:pPr>
                <a:r>
                  <a:rPr lang="en-US" dirty="0"/>
                  <a:t>Put alternatively:</a:t>
                </a:r>
              </a:p>
              <a:p>
                <a:pPr marL="45720" indent="0">
                  <a:buClr>
                    <a:schemeClr val="tx1"/>
                  </a:buClr>
                  <a:buNone/>
                </a:pPr>
                <a:endParaRPr lang="en-US" dirty="0"/>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d>
                        <m:dPr>
                          <m:begChr m:val="["/>
                          <m:endChr m:val="]"/>
                          <m:ctrlPr>
                            <a:rPr lang="pt-BR" i="1" smtClean="0">
                              <a:latin typeface="Cambria Math" panose="02040503050406030204" pitchFamily="18" charset="0"/>
                            </a:rPr>
                          </m:ctrlPr>
                        </m:dPr>
                        <m:e>
                          <m:r>
                            <a:rPr lang="en-GB" b="0" i="1" smtClean="0">
                              <a:latin typeface="Cambria Math" charset="0"/>
                            </a:rPr>
                            <m:t>𝑏</m:t>
                          </m:r>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𝐼</m:t>
                          </m:r>
                        </m:e>
                      </m:d>
                    </m:oMath>
                  </m:oMathPara>
                </a14:m>
                <a:endParaRPr lang="en-US" dirty="0"/>
              </a:p>
              <a:p>
                <a:pPr marL="45720" indent="0">
                  <a:buClr>
                    <a:schemeClr val="tx1"/>
                  </a:buClr>
                  <a:buNone/>
                </a:pPr>
                <a:br>
                  <a:rPr lang="en-US" b="1" i="1" dirty="0"/>
                </a:br>
                <a:r>
                  <a:rPr lang="en-US" dirty="0"/>
                  <a:t>or</a:t>
                </a:r>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en-GB" b="0" i="1" smtClean="0">
                                  <a:latin typeface="Cambria Math" charset="0"/>
                                </a:rPr>
                                <m:t>𝑎</m:t>
                              </m:r>
                            </m:e>
                          </m:d>
                        </m:e>
                        <m:sup>
                          <m:r>
                            <a:rPr lang="en-GB" b="0" i="1" smtClean="0">
                              <a:latin typeface="Cambria Math" charset="0"/>
                            </a:rPr>
                            <m:t>−1</m:t>
                          </m:r>
                        </m:sup>
                      </m:sSup>
                      <m:r>
                        <a:rPr lang="en-GB" b="0" i="1" smtClean="0">
                          <a:latin typeface="Cambria Math" charset="0"/>
                        </a:rPr>
                        <m:t>=</m:t>
                      </m:r>
                      <m:sSup>
                        <m:sSupPr>
                          <m:ctrlPr>
                            <a:rPr lang="en-GB" b="0" i="1" smtClean="0">
                              <a:latin typeface="Cambria Math" panose="02040503050406030204" pitchFamily="18" charset="0"/>
                            </a:rPr>
                          </m:ctrlPr>
                        </m:sSupPr>
                        <m:e>
                          <m:d>
                            <m:dPr>
                              <m:begChr m:val="["/>
                              <m:endChr m:val="]"/>
                              <m:ctrlPr>
                                <a:rPr lang="pt-BR" b="0" i="1" smtClean="0">
                                  <a:latin typeface="Cambria Math" panose="02040503050406030204" pitchFamily="18" charset="0"/>
                                </a:rPr>
                              </m:ctrlPr>
                            </m:dPr>
                            <m:e>
                              <m:r>
                                <a:rPr lang="en-GB" b="0" i="1" smtClean="0">
                                  <a:latin typeface="Cambria Math" charset="0"/>
                                </a:rPr>
                                <m:t>𝑎</m:t>
                              </m:r>
                            </m:e>
                          </m:d>
                        </m:e>
                        <m:sup>
                          <m:r>
                            <a:rPr lang="en-GB" b="0" i="1" smtClean="0">
                              <a:latin typeface="Cambria Math" charset="0"/>
                            </a:rPr>
                            <m:t>−1</m:t>
                          </m:r>
                        </m:sup>
                      </m:sSup>
                      <m:d>
                        <m:dPr>
                          <m:begChr m:val="["/>
                          <m:endChr m:val="]"/>
                          <m:ctrlPr>
                            <a:rPr lang="pt-BR" b="0" i="1" smtClean="0">
                              <a:latin typeface="Cambria Math" panose="02040503050406030204" pitchFamily="18" charset="0"/>
                            </a:rPr>
                          </m:ctrlPr>
                        </m:dPr>
                        <m:e>
                          <m:r>
                            <a:rPr lang="en-GB" b="0" i="1" smtClean="0">
                              <a:latin typeface="Cambria Math" charset="0"/>
                            </a:rPr>
                            <m:t>𝑎</m:t>
                          </m:r>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𝐼</m:t>
                          </m:r>
                        </m:e>
                      </m:d>
                    </m:oMath>
                  </m:oMathPara>
                </a14:m>
                <a:endParaRPr lang="en-US" dirty="0"/>
              </a:p>
              <a:p>
                <a:pPr marL="45720" indent="0">
                  <a:buClr>
                    <a:schemeClr val="tx1"/>
                  </a:buClr>
                  <a:buNone/>
                </a:pPr>
                <a:endParaRPr lang="en-US" dirty="0"/>
              </a:p>
              <a:p>
                <a:pPr marL="45720" indent="0">
                  <a:buClr>
                    <a:schemeClr val="tx1"/>
                  </a:buClr>
                  <a:buNone/>
                </a:pPr>
                <a:r>
                  <a:rPr lang="en-US" dirty="0"/>
                  <a:t>where </a:t>
                </a:r>
              </a:p>
              <a:p>
                <a:pPr marL="45720" indent="0">
                  <a:buClr>
                    <a:schemeClr val="tx1"/>
                  </a:buClr>
                  <a:buNone/>
                </a:pPr>
                <a14:m>
                  <m:oMathPara xmlns:m="http://schemas.openxmlformats.org/officeDocument/2006/math">
                    <m:oMathParaPr>
                      <m:jc m:val="centerGroup"/>
                    </m:oMathParaPr>
                    <m:oMath xmlns:m="http://schemas.openxmlformats.org/officeDocument/2006/math">
                      <m:r>
                        <a:rPr lang="en-IE" b="0" i="1" smtClean="0">
                          <a:latin typeface="Cambria Math" charset="0"/>
                        </a:rPr>
                        <m:t>[</m:t>
                      </m:r>
                      <m:sSup>
                        <m:sSupPr>
                          <m:ctrlPr>
                            <a:rPr lang="en-US" i="1" smtClean="0">
                              <a:latin typeface="Cambria Math" panose="02040503050406030204" pitchFamily="18" charset="0"/>
                            </a:rPr>
                          </m:ctrlPr>
                        </m:sSupPr>
                        <m:e>
                          <m:r>
                            <a:rPr lang="en-GB" b="0" i="1" smtClean="0">
                              <a:latin typeface="Cambria Math" charset="0"/>
                            </a:rPr>
                            <m:t>𝑎</m:t>
                          </m:r>
                          <m:r>
                            <a:rPr lang="en-IE" b="0" i="1" smtClean="0">
                              <a:latin typeface="Cambria Math" charset="0"/>
                            </a:rPr>
                            <m:t>]</m:t>
                          </m:r>
                        </m:e>
                        <m:sup>
                          <m:r>
                            <a:rPr lang="en-GB" b="0" i="1" smtClean="0">
                              <a:latin typeface="Cambria Math" charset="0"/>
                            </a:rPr>
                            <m:t>−1</m:t>
                          </m:r>
                        </m:sup>
                      </m:sSup>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𝑏</m:t>
                          </m:r>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865529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endParaRPr lang="en-US" dirty="0"/>
              </a:p>
              <a:p>
                <a:pPr marL="45720" indent="0">
                  <a:buNone/>
                </a:pPr>
                <a:r>
                  <a:rPr lang="en-US" b="1" i="1" dirty="0"/>
                  <a:t>Limit of a Function:</a:t>
                </a:r>
              </a:p>
              <a:p>
                <a:pPr marL="45720" indent="0">
                  <a:buNone/>
                </a:pPr>
                <a:endParaRPr lang="en-US" dirty="0"/>
              </a:p>
              <a:p>
                <a:pPr marL="45720" indent="0">
                  <a:buNone/>
                </a:pPr>
                <a:r>
                  <a:rPr lang="en-US" dirty="0"/>
                  <a:t>For continuous functions:</a:t>
                </a:r>
                <a:br>
                  <a:rPr lang="en-US" dirty="0"/>
                </a:br>
                <a:endParaRPr lang="en-US" dirty="0"/>
              </a:p>
              <a:p>
                <a:pPr marL="4572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charset="0"/>
                                </a:rPr>
                                <m:t>lim</m:t>
                              </m:r>
                            </m:e>
                            <m:lim>
                              <m:r>
                                <a:rPr lang="en-GB" b="0" i="1" smtClean="0">
                                  <a:latin typeface="Cambria Math" charset="0"/>
                                </a:rPr>
                                <m:t>𝑥</m:t>
                              </m:r>
                              <m:r>
                                <a:rPr lang="en-GB" b="0" i="1" smtClean="0">
                                  <a:latin typeface="Cambria Math" charset="0"/>
                                </a:rPr>
                                <m:t>→</m:t>
                              </m:r>
                              <m:r>
                                <a:rPr lang="en-GB" b="0" i="1" smtClean="0">
                                  <a:latin typeface="Cambria Math" charset="0"/>
                                </a:rPr>
                                <m:t>𝑎</m:t>
                              </m:r>
                            </m:lim>
                          </m:limLow>
                        </m:fName>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m:t>
                          </m:r>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𝑎</m:t>
                              </m:r>
                            </m:e>
                          </m:d>
                          <m:r>
                            <a:rPr lang="en-GB" b="0" i="1" smtClean="0">
                              <a:latin typeface="Cambria Math" charset="0"/>
                            </a:rPr>
                            <m:t>=</m:t>
                          </m:r>
                          <m:r>
                            <a:rPr lang="en-GB" b="0" i="1" smtClean="0">
                              <a:latin typeface="Cambria Math" charset="0"/>
                            </a:rPr>
                            <m:t>𝐿</m:t>
                          </m:r>
                        </m:e>
                      </m:func>
                    </m:oMath>
                  </m:oMathPara>
                </a14:m>
                <a:endParaRPr lang="en-US" dirty="0"/>
              </a:p>
              <a:p>
                <a:pPr marL="45720" indent="0">
                  <a:buNone/>
                </a:pPr>
                <a:endParaRPr lang="en-US" dirty="0"/>
              </a:p>
              <a:p>
                <a:pPr>
                  <a:buClr>
                    <a:schemeClr val="tx1"/>
                  </a:buClr>
                  <a:buFont typeface="Arial" charset="0"/>
                  <a:buChar char="•"/>
                </a:pPr>
                <a:r>
                  <a:rPr lang="en-US" dirty="0"/>
                  <a:t>Note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may be discontinuous or singular at </a:t>
                </a:r>
                <a14:m>
                  <m:oMath xmlns:m="http://schemas.openxmlformats.org/officeDocument/2006/math">
                    <m:r>
                      <a:rPr lang="en-GB" b="0" i="1" smtClean="0">
                        <a:latin typeface="Cambria Math" charset="0"/>
                      </a:rPr>
                      <m:t>𝑎</m:t>
                    </m:r>
                  </m:oMath>
                </a14:m>
                <a:r>
                  <a:rPr lang="en-US" dirty="0"/>
                  <a:t>. In these cases the limit is said not to exist.</a:t>
                </a:r>
                <a:br>
                  <a:rPr lang="en-US" dirty="0"/>
                </a:br>
                <a:endParaRPr lang="en-US" dirty="0"/>
              </a:p>
              <a:p>
                <a:pPr marL="45720" indent="0">
                  <a:buClr>
                    <a:schemeClr val="tx1"/>
                  </a:buClr>
                  <a:buNone/>
                </a:pPr>
                <a:r>
                  <a:rPr lang="en-US" b="1" i="1" dirty="0"/>
                  <a:t>Continuity of a Function:</a:t>
                </a:r>
              </a:p>
              <a:p>
                <a:pPr marL="45720" indent="0">
                  <a:buClr>
                    <a:schemeClr val="tx1"/>
                  </a:buClr>
                  <a:buNone/>
                </a:pPr>
                <a:endParaRPr lang="en-US" b="1" i="1" dirty="0"/>
              </a:p>
              <a:p>
                <a:pPr>
                  <a:buClr>
                    <a:schemeClr val="tx1"/>
                  </a:buClr>
                  <a:buFont typeface="Arial" charset="0"/>
                  <a:buChar char="•"/>
                </a:pPr>
                <a:r>
                  <a:rPr lang="en-US" dirty="0"/>
                  <a:t>A function </a:t>
                </a:r>
                <a14:m>
                  <m:oMath xmlns:m="http://schemas.openxmlformats.org/officeDocument/2006/math">
                    <m:r>
                      <a:rPr lang="en-GB" i="1">
                        <a:latin typeface="Cambria Math" charset="0"/>
                      </a:rPr>
                      <m:t>𝑓</m:t>
                    </m:r>
                    <m:r>
                      <a:rPr lang="en-GB" i="1">
                        <a:latin typeface="Cambria Math" charset="0"/>
                      </a:rPr>
                      <m:t>(</m:t>
                    </m:r>
                    <m:r>
                      <a:rPr lang="en-GB" i="1">
                        <a:latin typeface="Cambria Math" charset="0"/>
                      </a:rPr>
                      <m:t>𝑥</m:t>
                    </m:r>
                    <m:r>
                      <a:rPr lang="en-GB" i="1">
                        <a:latin typeface="Cambria Math" charset="0"/>
                      </a:rPr>
                      <m:t>)</m:t>
                    </m:r>
                  </m:oMath>
                </a14:m>
                <a:r>
                  <a:rPr lang="en-US" dirty="0"/>
                  <a:t> at </a:t>
                </a:r>
                <a14:m>
                  <m:oMath xmlns:m="http://schemas.openxmlformats.org/officeDocument/2006/math">
                    <m:r>
                      <a:rPr lang="en-GB" b="0" i="1" smtClean="0">
                        <a:latin typeface="Cambria Math" charset="0"/>
                      </a:rPr>
                      <m:t>𝑥</m:t>
                    </m:r>
                    <m:r>
                      <a:rPr lang="en-GB" b="0" i="1" smtClean="0">
                        <a:latin typeface="Cambria Math" charset="0"/>
                      </a:rPr>
                      <m:t>=</m:t>
                    </m:r>
                    <m:r>
                      <a:rPr lang="en-GB" b="0" i="1" smtClean="0">
                        <a:latin typeface="Cambria Math" charset="0"/>
                      </a:rPr>
                      <m:t>𝑎</m:t>
                    </m:r>
                    <m:r>
                      <a:rPr lang="en-GB" b="0" i="1" smtClean="0">
                        <a:latin typeface="Cambria Math" charset="0"/>
                      </a:rPr>
                      <m:t> </m:t>
                    </m:r>
                  </m:oMath>
                </a14:m>
                <a:r>
                  <a:rPr lang="en-US" dirty="0"/>
                  <a:t>is said to be continuous if</a:t>
                </a:r>
                <a:br>
                  <a:rPr lang="en-US" dirty="0"/>
                </a:br>
                <a:endParaRPr lang="en-US" dirty="0"/>
              </a:p>
              <a:p>
                <a:pPr lvl="8">
                  <a:buClr>
                    <a:schemeClr val="tx1"/>
                  </a:buClr>
                  <a:buFont typeface="Arial" charset="0"/>
                  <a:buChar char="•"/>
                </a:pPr>
                <a14:m>
                  <m:oMath xmlns:m="http://schemas.openxmlformats.org/officeDocument/2006/math">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𝑎</m:t>
                        </m:r>
                      </m:e>
                    </m:d>
                  </m:oMath>
                </a14:m>
                <a:r>
                  <a:rPr lang="en-US" sz="2000" dirty="0">
                    <a:latin typeface="Arial" charset="0"/>
                    <a:ea typeface="Arial" charset="0"/>
                    <a:cs typeface="Arial" charset="0"/>
                  </a:rPr>
                  <a:t> exists</a:t>
                </a:r>
              </a:p>
              <a:p>
                <a:pPr lvl="8">
                  <a:buClr>
                    <a:schemeClr val="tx1"/>
                  </a:buClr>
                  <a:buFont typeface="Arial" charset="0"/>
                  <a:buChar char="•"/>
                </a:pPr>
                <a14:m>
                  <m:oMath xmlns:m="http://schemas.openxmlformats.org/officeDocument/2006/math">
                    <m:func>
                      <m:funcPr>
                        <m:ctrlPr>
                          <a:rPr lang="en-US" sz="2000" i="1" smtClean="0">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charset="0"/>
                              </a:rPr>
                              <m:t>lim</m:t>
                            </m:r>
                          </m:e>
                          <m:lim>
                            <m:r>
                              <a:rPr lang="en-GB" sz="2000" i="1">
                                <a:latin typeface="Cambria Math" charset="0"/>
                              </a:rPr>
                              <m:t>𝑥</m:t>
                            </m:r>
                            <m:r>
                              <a:rPr lang="en-GB" sz="2000" i="1">
                                <a:latin typeface="Cambria Math" charset="0"/>
                              </a:rPr>
                              <m:t>→</m:t>
                            </m:r>
                            <m:r>
                              <a:rPr lang="en-GB" sz="2000" i="1">
                                <a:latin typeface="Cambria Math" charset="0"/>
                              </a:rPr>
                              <m:t>𝑎</m:t>
                            </m:r>
                          </m:lim>
                        </m:limLow>
                      </m:fName>
                      <m:e>
                        <m:r>
                          <a:rPr lang="en-GB" sz="2000" i="1">
                            <a:latin typeface="Cambria Math" charset="0"/>
                          </a:rPr>
                          <m:t>𝑓</m:t>
                        </m:r>
                        <m:d>
                          <m:dPr>
                            <m:ctrlPr>
                              <a:rPr lang="en-GB" sz="2000" i="1">
                                <a:latin typeface="Cambria Math" panose="02040503050406030204" pitchFamily="18" charset="0"/>
                              </a:rPr>
                            </m:ctrlPr>
                          </m:dPr>
                          <m:e>
                            <m:r>
                              <a:rPr lang="en-GB" sz="2000" i="1">
                                <a:latin typeface="Cambria Math" charset="0"/>
                              </a:rPr>
                              <m:t>𝑥</m:t>
                            </m:r>
                          </m:e>
                        </m:d>
                        <m:r>
                          <a:rPr lang="en-GB" sz="2000" i="1">
                            <a:latin typeface="Cambria Math" charset="0"/>
                          </a:rPr>
                          <m:t>=</m:t>
                        </m:r>
                        <m:r>
                          <a:rPr lang="en-GB" sz="2000" i="1">
                            <a:latin typeface="Cambria Math" charset="0"/>
                          </a:rPr>
                          <m:t>𝑓</m:t>
                        </m:r>
                        <m:d>
                          <m:dPr>
                            <m:ctrlPr>
                              <a:rPr lang="en-GB" sz="2000" i="1">
                                <a:latin typeface="Cambria Math" panose="02040503050406030204" pitchFamily="18" charset="0"/>
                              </a:rPr>
                            </m:ctrlPr>
                          </m:dPr>
                          <m:e>
                            <m:r>
                              <a:rPr lang="en-GB" sz="2000" i="1">
                                <a:latin typeface="Cambria Math" charset="0"/>
                              </a:rPr>
                              <m:t>𝑎</m:t>
                            </m:r>
                          </m:e>
                        </m:d>
                      </m:e>
                    </m:func>
                  </m:oMath>
                </a14:m>
                <a:endParaRPr lang="en-US" sz="2000" dirty="0">
                  <a:latin typeface="Arial" charset="0"/>
                  <a:ea typeface="Arial" charset="0"/>
                  <a:cs typeface="Arial" charset="0"/>
                </a:endParaRPr>
              </a:p>
              <a:p>
                <a:pPr marL="1207008" lvl="4" indent="0">
                  <a:buClr>
                    <a:schemeClr val="tx1"/>
                  </a:buClr>
                  <a:buNone/>
                </a:pPr>
                <a:endParaRPr lang="en-US" sz="2000" dirty="0">
                  <a:latin typeface="Arial" charset="0"/>
                  <a:ea typeface="Arial" charset="0"/>
                  <a:cs typeface="Arial" charset="0"/>
                </a:endParaRPr>
              </a:p>
              <a:p>
                <a:pPr lvl="4">
                  <a:buClr>
                    <a:schemeClr val="tx1"/>
                  </a:buClr>
                  <a:buFont typeface="Arial" charset="0"/>
                  <a:buChar char="•"/>
                </a:pPr>
                <a:endParaRPr lang="en-US" sz="2000" dirty="0">
                  <a:latin typeface="Arial" charset="0"/>
                  <a:ea typeface="Arial" charset="0"/>
                  <a:cs typeface="Arial" charset="0"/>
                </a:endParaRPr>
              </a:p>
              <a:p>
                <a:pPr lvl="4">
                  <a:buClr>
                    <a:schemeClr val="tx1"/>
                  </a:buClr>
                  <a:buFont typeface="Arial" charset="0"/>
                  <a:buChar char="•"/>
                </a:pPr>
                <a:endParaRPr lang="en-US" dirty="0"/>
              </a:p>
              <a:p>
                <a:pPr lvl="3">
                  <a:buClr>
                    <a:schemeClr val="tx1"/>
                  </a:buClr>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800" r="-1309"/>
                </a:stretch>
              </a:blipFill>
            </p:spPr>
            <p:txBody>
              <a:bodyPr/>
              <a:lstStyle/>
              <a:p>
                <a:r>
                  <a:rPr lang="en-US">
                    <a:noFill/>
                  </a:rPr>
                  <a:t> </a:t>
                </a:r>
              </a:p>
            </p:txBody>
          </p:sp>
        </mc:Fallback>
      </mc:AlternateContent>
    </p:spTree>
    <p:extLst>
      <p:ext uri="{BB962C8B-B14F-4D97-AF65-F5344CB8AC3E}">
        <p14:creationId xmlns:p14="http://schemas.microsoft.com/office/powerpoint/2010/main" val="4463407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Example:</a:t>
            </a: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8987" b="13284"/>
          <a:stretch/>
        </p:blipFill>
        <p:spPr>
          <a:xfrm>
            <a:off x="243839" y="1639145"/>
            <a:ext cx="9231747" cy="4355255"/>
          </a:xfrm>
          <a:prstGeom prst="rect">
            <a:avLst/>
          </a:prstGeom>
        </p:spPr>
      </p:pic>
    </p:spTree>
    <p:extLst>
      <p:ext uri="{BB962C8B-B14F-4D97-AF65-F5344CB8AC3E}">
        <p14:creationId xmlns:p14="http://schemas.microsoft.com/office/powerpoint/2010/main" val="1602712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fontScale="92500" lnSpcReduction="20000"/>
              </a:bodyPr>
              <a:lstStyle/>
              <a:p>
                <a:pPr marL="45720" indent="0">
                  <a:buNone/>
                </a:pPr>
                <a:endParaRPr lang="en-US" dirty="0"/>
              </a:p>
              <a:p>
                <a:pPr marL="45720" indent="0">
                  <a:buClr>
                    <a:schemeClr val="tx1"/>
                  </a:buClr>
                  <a:buNone/>
                </a:pPr>
                <a:r>
                  <a:rPr lang="en-US" b="1" i="1" dirty="0"/>
                  <a:t>Properties of Matrices:</a:t>
                </a:r>
              </a:p>
              <a:p>
                <a:pPr marL="45720" indent="0">
                  <a:buClr>
                    <a:schemeClr val="tx1"/>
                  </a:buClr>
                  <a:buNone/>
                </a:pPr>
                <a:endParaRPr lang="en-US" b="1" i="1" dirty="0"/>
              </a:p>
              <a:p>
                <a:pPr marL="45720" indent="0">
                  <a:buClr>
                    <a:schemeClr val="tx1"/>
                  </a:buClr>
                  <a:buNone/>
                </a:pPr>
                <a:endParaRPr lang="en-US" b="1" i="1" dirty="0"/>
              </a:p>
              <a:p>
                <a:pPr>
                  <a:buClr>
                    <a:schemeClr val="tx1"/>
                  </a:buClr>
                  <a:buFont typeface="Arial" charset="0"/>
                  <a:buChar char="•"/>
                </a:pP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r>
                      <a:rPr lang="en-IE"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𝑏</m:t>
                        </m:r>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𝑏</m:t>
                        </m:r>
                      </m:e>
                    </m:d>
                    <m:r>
                      <a:rPr lang="en-IE"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𝑎</m:t>
                        </m:r>
                      </m:e>
                    </m:d>
                  </m:oMath>
                </a14:m>
                <a:endParaRPr lang="en-US" dirty="0"/>
              </a:p>
              <a:p>
                <a:pPr>
                  <a:buClr>
                    <a:schemeClr val="tx1"/>
                  </a:buClr>
                  <a:buFont typeface="Arial" charset="0"/>
                  <a:buChar char="•"/>
                </a:pPr>
                <a14:m>
                  <m:oMath xmlns:m="http://schemas.openxmlformats.org/officeDocument/2006/math">
                    <m:d>
                      <m:dPr>
                        <m:ctrlPr>
                          <a:rPr lang="is-IS" i="1" smtClean="0">
                            <a:latin typeface="Cambria Math" panose="02040503050406030204" pitchFamily="18" charset="0"/>
                          </a:rPr>
                        </m:ctrlPr>
                      </m:dPr>
                      <m:e>
                        <m:d>
                          <m:dPr>
                            <m:begChr m:val="["/>
                            <m:endChr m:val="]"/>
                            <m:ctrlPr>
                              <a:rPr lang="pt-BR" i="1" smtClean="0">
                                <a:latin typeface="Cambria Math" panose="02040503050406030204" pitchFamily="18" charset="0"/>
                              </a:rPr>
                            </m:ctrlPr>
                          </m:dPr>
                          <m:e>
                            <m:r>
                              <a:rPr lang="en-GB" b="0" i="1" smtClean="0">
                                <a:latin typeface="Cambria Math" charset="0"/>
                              </a:rPr>
                              <m:t>𝑎</m:t>
                            </m:r>
                          </m:e>
                        </m:d>
                        <m:r>
                          <a:rPr lang="en-GB" i="1">
                            <a:latin typeface="Cambria Math" charset="0"/>
                            <a:ea typeface="Cambria Math" charset="0"/>
                            <a:cs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𝑏</m:t>
                            </m:r>
                          </m:e>
                        </m:d>
                      </m:e>
                    </m:d>
                    <m:r>
                      <a:rPr lang="en-GB" i="1">
                        <a:latin typeface="Cambria Math" charset="0"/>
                        <a:ea typeface="Cambria Math" charset="0"/>
                        <a:cs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𝑐</m:t>
                        </m:r>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𝑎</m:t>
                        </m:r>
                      </m:e>
                    </m:d>
                    <m:r>
                      <a:rPr lang="en-GB" i="1">
                        <a:latin typeface="Cambria Math" charset="0"/>
                        <a:ea typeface="Cambria Math" charset="0"/>
                        <a:cs typeface="Cambria Math" charset="0"/>
                      </a:rPr>
                      <m:t>±</m:t>
                    </m:r>
                    <m:d>
                      <m:dPr>
                        <m:ctrlPr>
                          <a:rPr lang="is-IS" b="0" i="1" smtClean="0">
                            <a:latin typeface="Cambria Math" panose="02040503050406030204" pitchFamily="18" charset="0"/>
                          </a:rPr>
                        </m:ctrlPr>
                      </m:dPr>
                      <m:e>
                        <m:d>
                          <m:dPr>
                            <m:begChr m:val="["/>
                            <m:endChr m:val="]"/>
                            <m:ctrlPr>
                              <a:rPr lang="pt-BR" b="0" i="1" smtClean="0">
                                <a:latin typeface="Cambria Math" panose="02040503050406030204" pitchFamily="18" charset="0"/>
                              </a:rPr>
                            </m:ctrlPr>
                          </m:dPr>
                          <m:e>
                            <m:r>
                              <a:rPr lang="en-GB" b="0" i="1" smtClean="0">
                                <a:latin typeface="Cambria Math" charset="0"/>
                              </a:rPr>
                              <m:t>𝑏</m:t>
                            </m:r>
                          </m:e>
                        </m:d>
                        <m:r>
                          <a:rPr lang="en-GB" i="1">
                            <a:latin typeface="Cambria Math" charset="0"/>
                            <a:ea typeface="Cambria Math" charset="0"/>
                            <a:cs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𝑐</m:t>
                            </m:r>
                          </m:e>
                        </m:d>
                      </m:e>
                    </m:d>
                  </m:oMath>
                </a14:m>
                <a:endParaRPr lang="en-US" dirty="0"/>
              </a:p>
              <a:p>
                <a:pPr>
                  <a:buClr>
                    <a:schemeClr val="tx1"/>
                  </a:buClr>
                  <a:buFont typeface="Arial" charset="0"/>
                  <a:buChar char="•"/>
                </a:pPr>
                <a14:m>
                  <m:oMath xmlns:m="http://schemas.openxmlformats.org/officeDocument/2006/math">
                    <m:r>
                      <a:rPr lang="en-US" i="1" smtClean="0">
                        <a:latin typeface="Cambria Math" charset="0"/>
                        <a:ea typeface="Cambria Math" charset="0"/>
                        <a:cs typeface="Cambria Math" charset="0"/>
                      </a:rPr>
                      <m:t>𝛼</m:t>
                    </m:r>
                    <m:d>
                      <m:dPr>
                        <m:ctrlPr>
                          <a:rPr lang="is-IS" i="1" smtClean="0">
                            <a:latin typeface="Cambria Math" panose="02040503050406030204" pitchFamily="18" charset="0"/>
                            <a:ea typeface="Cambria Math" charset="0"/>
                            <a:cs typeface="Cambria Math" charset="0"/>
                          </a:rPr>
                        </m:ctrlPr>
                      </m:dPr>
                      <m:e>
                        <m:d>
                          <m:dPr>
                            <m:begChr m:val="["/>
                            <m:endChr m:val="]"/>
                            <m:ctrlPr>
                              <a:rPr lang="pt-BR"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r>
                          <a:rPr lang="en-GB" i="1">
                            <a:latin typeface="Cambria Math" charset="0"/>
                            <a:ea typeface="Cambria Math" charset="0"/>
                            <a:cs typeface="Cambria Math" charset="0"/>
                          </a:rPr>
                          <m:t>±</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𝑏</m:t>
                            </m:r>
                          </m:e>
                        </m:d>
                      </m:e>
                    </m:d>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𝛼</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r>
                      <a:rPr lang="en-GB" i="1">
                        <a:latin typeface="Cambria Math" charset="0"/>
                        <a:ea typeface="Cambria Math" charset="0"/>
                        <a:cs typeface="Cambria Math" charset="0"/>
                      </a:rPr>
                      <m:t>±</m:t>
                    </m:r>
                    <m:r>
                      <a:rPr lang="en-GB" b="0" i="1" smtClean="0">
                        <a:latin typeface="Cambria Math" charset="0"/>
                        <a:ea typeface="Cambria Math" charset="0"/>
                        <a:cs typeface="Cambria Math" charset="0"/>
                      </a:rPr>
                      <m:t>𝛼</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𝑏</m:t>
                        </m:r>
                      </m:e>
                    </m:d>
                  </m:oMath>
                </a14:m>
                <a:r>
                  <a:rPr lang="en-US" dirty="0"/>
                  <a:t>;	where </a:t>
                </a:r>
                <a14:m>
                  <m:oMath xmlns:m="http://schemas.openxmlformats.org/officeDocument/2006/math">
                    <m:r>
                      <a:rPr lang="en-US" i="1" smtClean="0">
                        <a:latin typeface="Cambria Math" charset="0"/>
                        <a:ea typeface="Cambria Math" charset="0"/>
                        <a:cs typeface="Cambria Math" charset="0"/>
                      </a:rPr>
                      <m:t>𝛼</m:t>
                    </m:r>
                  </m:oMath>
                </a14:m>
                <a:r>
                  <a:rPr lang="en-US" dirty="0"/>
                  <a:t> is a scalar</a:t>
                </a:r>
              </a:p>
              <a:p>
                <a:pPr>
                  <a:buClr>
                    <a:schemeClr val="tx1"/>
                  </a:buClr>
                  <a:buFont typeface="Arial" charset="0"/>
                  <a:buChar char="•"/>
                </a:pPr>
                <a14:m>
                  <m:oMath xmlns:m="http://schemas.openxmlformats.org/officeDocument/2006/math">
                    <m:d>
                      <m:dPr>
                        <m:ctrlPr>
                          <a:rPr lang="is-IS" i="1" smtClean="0">
                            <a:latin typeface="Cambria Math" panose="02040503050406030204" pitchFamily="18" charset="0"/>
                          </a:rPr>
                        </m:ctrlPr>
                      </m:dPr>
                      <m:e>
                        <m:r>
                          <a:rPr lang="is-IS" i="1" smtClean="0">
                            <a:latin typeface="Cambria Math" charset="0"/>
                            <a:ea typeface="Cambria Math" charset="0"/>
                            <a:cs typeface="Cambria Math" charset="0"/>
                          </a:rPr>
                          <m:t>𝛼</m:t>
                        </m:r>
                        <m:r>
                          <a:rPr lang="en-GB" i="1">
                            <a:latin typeface="Cambria Math" charset="0"/>
                            <a:ea typeface="Cambria Math" charset="0"/>
                            <a:cs typeface="Cambria Math" charset="0"/>
                          </a:rPr>
                          <m:t>±</m:t>
                        </m:r>
                        <m:r>
                          <a:rPr lang="en-GB" b="0" i="1" smtClean="0">
                            <a:latin typeface="Cambria Math" charset="0"/>
                            <a:ea typeface="Cambria Math" charset="0"/>
                            <a:cs typeface="Cambria Math" charset="0"/>
                          </a:rPr>
                          <m:t>𝛽</m:t>
                        </m:r>
                      </m:e>
                    </m:d>
                    <m:d>
                      <m:dPr>
                        <m:begChr m:val="["/>
                        <m:endChr m:val="]"/>
                        <m:ctrlPr>
                          <a:rPr lang="pt-BR" i="1" smtClean="0">
                            <a:latin typeface="Cambria Math" panose="02040503050406030204" pitchFamily="18" charset="0"/>
                          </a:rPr>
                        </m:ctrlPr>
                      </m:dPr>
                      <m:e>
                        <m:r>
                          <a:rPr lang="en-GB" b="0" i="1" smtClean="0">
                            <a:latin typeface="Cambria Math" charset="0"/>
                          </a:rPr>
                          <m:t>𝑎</m:t>
                        </m:r>
                      </m:e>
                    </m:d>
                    <m:r>
                      <a:rPr lang="en-GB" b="0" i="1" smtClean="0">
                        <a:latin typeface="Cambria Math" charset="0"/>
                      </a:rPr>
                      <m:t>=</m:t>
                    </m:r>
                    <m:r>
                      <a:rPr lang="en-GB" b="0" i="1" smtClean="0">
                        <a:latin typeface="Cambria Math" charset="0"/>
                        <a:ea typeface="Cambria Math" charset="0"/>
                        <a:cs typeface="Cambria Math" charset="0"/>
                      </a:rPr>
                      <m:t>𝛼</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r>
                      <a:rPr lang="en-GB" i="1">
                        <a:latin typeface="Cambria Math" charset="0"/>
                        <a:ea typeface="Cambria Math" charset="0"/>
                        <a:cs typeface="Cambria Math" charset="0"/>
                      </a:rPr>
                      <m:t>±</m:t>
                    </m:r>
                    <m:r>
                      <a:rPr lang="en-GB" b="0" i="1" smtClean="0">
                        <a:latin typeface="Cambria Math" charset="0"/>
                        <a:ea typeface="Cambria Math" charset="0"/>
                        <a:cs typeface="Cambria Math" charset="0"/>
                      </a:rPr>
                      <m:t>𝛽</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oMath>
                </a14:m>
                <a:r>
                  <a:rPr lang="en-US" dirty="0"/>
                  <a:t>; where </a:t>
                </a:r>
                <a14:m>
                  <m:oMath xmlns:m="http://schemas.openxmlformats.org/officeDocument/2006/math">
                    <m:r>
                      <a:rPr lang="en-US" i="1" smtClean="0">
                        <a:latin typeface="Cambria Math" charset="0"/>
                        <a:ea typeface="Cambria Math" charset="0"/>
                        <a:cs typeface="Cambria Math" charset="0"/>
                      </a:rPr>
                      <m:t>𝛼</m:t>
                    </m:r>
                  </m:oMath>
                </a14:m>
                <a:r>
                  <a:rPr lang="en-US" dirty="0"/>
                  <a:t> and </a:t>
                </a:r>
                <a14:m>
                  <m:oMath xmlns:m="http://schemas.openxmlformats.org/officeDocument/2006/math">
                    <m:r>
                      <a:rPr lang="en-US" i="1" smtClean="0">
                        <a:latin typeface="Cambria Math" charset="0"/>
                        <a:ea typeface="Cambria Math" charset="0"/>
                        <a:cs typeface="Cambria Math" charset="0"/>
                      </a:rPr>
                      <m:t>𝛽</m:t>
                    </m:r>
                  </m:oMath>
                </a14:m>
                <a:r>
                  <a:rPr lang="en-US" dirty="0"/>
                  <a:t> are scalars</a:t>
                </a:r>
              </a:p>
              <a:p>
                <a:pPr>
                  <a:buClr>
                    <a:schemeClr val="tx1"/>
                  </a:buClr>
                  <a:buFont typeface="Arial" charset="0"/>
                  <a:buChar char="•"/>
                </a:pPr>
                <a:r>
                  <a:rPr lang="en-US" dirty="0"/>
                  <a:t>In general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d>
                      <m:dPr>
                        <m:begChr m:val="["/>
                        <m:endChr m:val="]"/>
                        <m:ctrlPr>
                          <a:rPr lang="pt-BR" i="1" smtClean="0">
                            <a:latin typeface="Cambria Math" panose="02040503050406030204" pitchFamily="18" charset="0"/>
                          </a:rPr>
                        </m:ctrlPr>
                      </m:dPr>
                      <m:e>
                        <m:r>
                          <a:rPr lang="en-GB" b="0" i="1" smtClean="0">
                            <a:latin typeface="Cambria Math" charset="0"/>
                          </a:rPr>
                          <m:t>𝑏</m:t>
                        </m:r>
                      </m:e>
                    </m:d>
                    <m:r>
                      <a:rPr lang="pt-BR" i="1" smtClean="0">
                        <a:latin typeface="Cambria Math" charset="0"/>
                        <a:ea typeface="Cambria Math" charset="0"/>
                        <a:cs typeface="Cambria Math" charset="0"/>
                      </a:rPr>
                      <m:t>≠</m:t>
                    </m:r>
                    <m:d>
                      <m:dPr>
                        <m:begChr m:val="["/>
                        <m:endChr m:val="]"/>
                        <m:ctrlPr>
                          <a:rPr lang="pt-BR"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𝑏</m:t>
                        </m:r>
                      </m:e>
                    </m:d>
                    <m:d>
                      <m:dPr>
                        <m:begChr m:val="["/>
                        <m:endChr m:val="]"/>
                        <m:ctrlPr>
                          <a:rPr lang="pt-BR"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oMath>
                </a14:m>
                <a:r>
                  <a:rPr lang="en-US" dirty="0"/>
                  <a:t>; unless one is the inverse of the other</a:t>
                </a:r>
              </a:p>
              <a:p>
                <a:pPr>
                  <a:buClr>
                    <a:schemeClr val="tx1"/>
                  </a:buClr>
                  <a:buFont typeface="Arial" charset="0"/>
                  <a:buChar char="•"/>
                </a:pPr>
                <a14:m>
                  <m:oMath xmlns:m="http://schemas.openxmlformats.org/officeDocument/2006/math">
                    <m:d>
                      <m:dPr>
                        <m:ctrlPr>
                          <a:rPr lang="is-IS" i="1" smtClean="0">
                            <a:latin typeface="Cambria Math" panose="02040503050406030204" pitchFamily="18" charset="0"/>
                          </a:rPr>
                        </m:ctrlPr>
                      </m:dPr>
                      <m:e>
                        <m:d>
                          <m:dPr>
                            <m:begChr m:val="["/>
                            <m:endChr m:val="]"/>
                            <m:ctrlPr>
                              <a:rPr lang="pt-BR" i="1" smtClean="0">
                                <a:latin typeface="Cambria Math" panose="02040503050406030204" pitchFamily="18" charset="0"/>
                              </a:rPr>
                            </m:ctrlPr>
                          </m:dPr>
                          <m:e>
                            <m:r>
                              <a:rPr lang="en-GB" b="0" i="1" smtClean="0">
                                <a:latin typeface="Cambria Math" charset="0"/>
                              </a:rPr>
                              <m:t>𝑎</m:t>
                            </m:r>
                          </m:e>
                        </m:d>
                        <m:r>
                          <a:rPr lang="en-GB" i="1">
                            <a:latin typeface="Cambria Math" charset="0"/>
                            <a:ea typeface="Cambria Math" charset="0"/>
                            <a:cs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𝑏</m:t>
                            </m:r>
                          </m:e>
                        </m:d>
                      </m:e>
                    </m:d>
                    <m:d>
                      <m:dPr>
                        <m:begChr m:val="["/>
                        <m:endChr m:val="]"/>
                        <m:ctrlPr>
                          <a:rPr lang="pt-BR" i="1" smtClean="0">
                            <a:latin typeface="Cambria Math" panose="02040503050406030204" pitchFamily="18" charset="0"/>
                          </a:rPr>
                        </m:ctrlPr>
                      </m:dPr>
                      <m:e>
                        <m:r>
                          <a:rPr lang="en-GB" b="0" i="1" smtClean="0">
                            <a:latin typeface="Cambria Math" charset="0"/>
                          </a:rPr>
                          <m:t>𝑐</m:t>
                        </m:r>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𝑎</m:t>
                        </m:r>
                      </m:e>
                    </m:d>
                    <m:d>
                      <m:dPr>
                        <m:begChr m:val="["/>
                        <m:endChr m:val="]"/>
                        <m:ctrlPr>
                          <a:rPr lang="pt-BR" b="0" i="1" smtClean="0">
                            <a:latin typeface="Cambria Math" panose="02040503050406030204" pitchFamily="18" charset="0"/>
                          </a:rPr>
                        </m:ctrlPr>
                      </m:dPr>
                      <m:e>
                        <m:r>
                          <a:rPr lang="en-GB" b="0" i="1" smtClean="0">
                            <a:latin typeface="Cambria Math" charset="0"/>
                          </a:rPr>
                          <m:t>𝑐</m:t>
                        </m:r>
                      </m:e>
                    </m:d>
                    <m:r>
                      <a:rPr lang="en-GB" i="1">
                        <a:latin typeface="Cambria Math" charset="0"/>
                        <a:ea typeface="Cambria Math" charset="0"/>
                        <a:cs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𝑏</m:t>
                        </m:r>
                      </m:e>
                    </m:d>
                    <m:d>
                      <m:dPr>
                        <m:begChr m:val="["/>
                        <m:endChr m:val="]"/>
                        <m:ctrlPr>
                          <a:rPr lang="pt-BR" b="0" i="1" smtClean="0">
                            <a:latin typeface="Cambria Math" panose="02040503050406030204" pitchFamily="18" charset="0"/>
                          </a:rPr>
                        </m:ctrlPr>
                      </m:dPr>
                      <m:e>
                        <m:r>
                          <a:rPr lang="en-GB" b="0" i="1" smtClean="0">
                            <a:latin typeface="Cambria Math" charset="0"/>
                          </a:rPr>
                          <m:t>𝑐</m:t>
                        </m:r>
                      </m:e>
                    </m:d>
                  </m:oMath>
                </a14:m>
                <a:endParaRPr lang="en-US" dirty="0"/>
              </a:p>
              <a:p>
                <a:pPr>
                  <a:buClr>
                    <a:schemeClr val="tx1"/>
                  </a:buClr>
                  <a:buFont typeface="Arial" charset="0"/>
                  <a:buChar char="•"/>
                </a:pP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d>
                      <m:dPr>
                        <m:ctrlPr>
                          <a:rPr lang="is-IS" i="1" smtClean="0">
                            <a:latin typeface="Cambria Math" panose="02040503050406030204" pitchFamily="18" charset="0"/>
                          </a:rPr>
                        </m:ctrlPr>
                      </m:dPr>
                      <m:e>
                        <m:d>
                          <m:dPr>
                            <m:begChr m:val="["/>
                            <m:endChr m:val="]"/>
                            <m:ctrlPr>
                              <a:rPr lang="pt-BR" i="1" smtClean="0">
                                <a:latin typeface="Cambria Math" panose="02040503050406030204" pitchFamily="18" charset="0"/>
                              </a:rPr>
                            </m:ctrlPr>
                          </m:dPr>
                          <m:e>
                            <m:r>
                              <a:rPr lang="en-GB" b="0" i="1" smtClean="0">
                                <a:latin typeface="Cambria Math" charset="0"/>
                              </a:rPr>
                              <m:t>𝑏</m:t>
                            </m:r>
                          </m:e>
                        </m:d>
                        <m:r>
                          <a:rPr lang="en-GB" i="1">
                            <a:latin typeface="Cambria Math" charset="0"/>
                            <a:ea typeface="Cambria Math" charset="0"/>
                            <a:cs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𝑐</m:t>
                            </m:r>
                          </m:e>
                        </m:d>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𝑎</m:t>
                        </m:r>
                      </m:e>
                    </m:d>
                    <m:d>
                      <m:dPr>
                        <m:begChr m:val="["/>
                        <m:endChr m:val="]"/>
                        <m:ctrlPr>
                          <a:rPr lang="pt-BR" b="0" i="1" smtClean="0">
                            <a:latin typeface="Cambria Math" panose="02040503050406030204" pitchFamily="18" charset="0"/>
                          </a:rPr>
                        </m:ctrlPr>
                      </m:dPr>
                      <m:e>
                        <m:r>
                          <a:rPr lang="en-GB" b="0" i="1" smtClean="0">
                            <a:latin typeface="Cambria Math" charset="0"/>
                          </a:rPr>
                          <m:t>𝑏</m:t>
                        </m:r>
                      </m:e>
                    </m:d>
                    <m:r>
                      <a:rPr lang="en-GB" i="1">
                        <a:latin typeface="Cambria Math" charset="0"/>
                        <a:ea typeface="Cambria Math" charset="0"/>
                        <a:cs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𝑎</m:t>
                        </m:r>
                      </m:e>
                    </m:d>
                    <m:d>
                      <m:dPr>
                        <m:begChr m:val="["/>
                        <m:endChr m:val="]"/>
                        <m:ctrlPr>
                          <a:rPr lang="pt-BR" b="0" i="1" smtClean="0">
                            <a:latin typeface="Cambria Math" panose="02040503050406030204" pitchFamily="18" charset="0"/>
                          </a:rPr>
                        </m:ctrlPr>
                      </m:dPr>
                      <m:e>
                        <m:r>
                          <a:rPr lang="en-GB" b="0" i="1" smtClean="0">
                            <a:latin typeface="Cambria Math" charset="0"/>
                          </a:rPr>
                          <m:t>𝑐</m:t>
                        </m:r>
                      </m:e>
                    </m:d>
                  </m:oMath>
                </a14:m>
                <a:endParaRPr lang="en-US" dirty="0"/>
              </a:p>
              <a:p>
                <a:pPr>
                  <a:buClr>
                    <a:schemeClr val="tx1"/>
                  </a:buClr>
                  <a:buFont typeface="Arial" charset="0"/>
                  <a:buChar char="•"/>
                </a:pPr>
                <a14:m>
                  <m:oMath xmlns:m="http://schemas.openxmlformats.org/officeDocument/2006/math">
                    <m:r>
                      <a:rPr lang="en-US" i="1" smtClean="0">
                        <a:latin typeface="Cambria Math" charset="0"/>
                        <a:ea typeface="Cambria Math" charset="0"/>
                        <a:cs typeface="Cambria Math" charset="0"/>
                      </a:rPr>
                      <m:t>𝛼</m:t>
                    </m:r>
                    <m:d>
                      <m:dPr>
                        <m:ctrlPr>
                          <a:rPr lang="is-IS" i="1" smtClean="0">
                            <a:latin typeface="Cambria Math" panose="02040503050406030204" pitchFamily="18" charset="0"/>
                            <a:ea typeface="Cambria Math" charset="0"/>
                            <a:cs typeface="Cambria Math" charset="0"/>
                          </a:rPr>
                        </m:ctrlPr>
                      </m:dPr>
                      <m:e>
                        <m:d>
                          <m:dPr>
                            <m:begChr m:val="["/>
                            <m:endChr m:val="]"/>
                            <m:ctrlPr>
                              <a:rPr lang="pt-BR"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d>
                          <m:dPr>
                            <m:begChr m:val="["/>
                            <m:endChr m:val="]"/>
                            <m:ctrlPr>
                              <a:rPr lang="pt-BR"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𝑏</m:t>
                            </m:r>
                          </m:e>
                        </m:d>
                      </m:e>
                    </m:d>
                    <m:r>
                      <a:rPr lang="en-GB" b="0" i="1" smtClean="0">
                        <a:latin typeface="Cambria Math" charset="0"/>
                        <a:ea typeface="Cambria Math" charset="0"/>
                        <a:cs typeface="Cambria Math" charset="0"/>
                      </a:rPr>
                      <m:t>=</m:t>
                    </m:r>
                    <m:d>
                      <m:dPr>
                        <m:ctrlPr>
                          <a:rPr lang="is-IS" b="0" i="1" smtClean="0">
                            <a:latin typeface="Cambria Math" panose="02040503050406030204" pitchFamily="18" charset="0"/>
                            <a:ea typeface="Cambria Math" charset="0"/>
                            <a:cs typeface="Cambria Math" charset="0"/>
                          </a:rPr>
                        </m:ctrlPr>
                      </m:dPr>
                      <m:e>
                        <m:r>
                          <a:rPr lang="is-IS" b="0" i="1" smtClean="0">
                            <a:latin typeface="Cambria Math" charset="0"/>
                            <a:ea typeface="Cambria Math" charset="0"/>
                            <a:cs typeface="Cambria Math" charset="0"/>
                          </a:rPr>
                          <m:t>𝛼</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e>
                    </m:d>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𝑏</m:t>
                        </m:r>
                      </m:e>
                    </m:d>
                    <m:r>
                      <a:rPr lang="en-GB" b="0" i="1" smtClean="0">
                        <a:latin typeface="Cambria Math" charset="0"/>
                        <a:ea typeface="Cambria Math" charset="0"/>
                        <a:cs typeface="Cambria Math" charset="0"/>
                      </a:rPr>
                      <m:t>=</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d>
                      <m:dPr>
                        <m:ctrlPr>
                          <a:rPr lang="is-IS" b="0" i="1" smtClean="0">
                            <a:latin typeface="Cambria Math" panose="02040503050406030204" pitchFamily="18" charset="0"/>
                            <a:ea typeface="Cambria Math" charset="0"/>
                            <a:cs typeface="Cambria Math" charset="0"/>
                          </a:rPr>
                        </m:ctrlPr>
                      </m:dPr>
                      <m:e>
                        <m:r>
                          <a:rPr lang="is-IS" b="0" i="1" smtClean="0">
                            <a:latin typeface="Cambria Math" charset="0"/>
                            <a:ea typeface="Cambria Math" charset="0"/>
                            <a:cs typeface="Cambria Math" charset="0"/>
                          </a:rPr>
                          <m:t>𝛼</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𝑏</m:t>
                            </m:r>
                          </m:e>
                        </m:d>
                      </m:e>
                    </m:d>
                  </m:oMath>
                </a14:m>
                <a:endParaRPr lang="en-US" dirty="0"/>
              </a:p>
              <a:p>
                <a:pPr>
                  <a:buClr>
                    <a:schemeClr val="tx1"/>
                  </a:buClr>
                  <a:buFont typeface="Arial" charset="0"/>
                  <a:buChar char="•"/>
                </a:pPr>
                <a:r>
                  <a:rPr lang="en-US" dirty="0"/>
                  <a:t>If </a:t>
                </a:r>
                <a14:m>
                  <m:oMath xmlns:m="http://schemas.openxmlformats.org/officeDocument/2006/math">
                    <m:r>
                      <a:rPr lang="en-US" i="1" smtClean="0">
                        <a:latin typeface="Cambria Math" charset="0"/>
                        <a:ea typeface="Cambria Math" charset="0"/>
                        <a:cs typeface="Cambria Math" charset="0"/>
                      </a:rPr>
                      <m:t>∃</m:t>
                    </m:r>
                    <m:r>
                      <a:rPr lang="en-GB" b="0" i="1" smtClean="0">
                        <a:latin typeface="Cambria Math" charset="0"/>
                        <a:ea typeface="Cambria Math" charset="0"/>
                        <a:cs typeface="Cambria Math" charset="0"/>
                      </a:rPr>
                      <m:t> </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𝑏</m:t>
                        </m:r>
                      </m:e>
                    </m:d>
                  </m:oMath>
                </a14:m>
                <a:r>
                  <a:rPr lang="en-US" dirty="0"/>
                  <a:t> then </a:t>
                </a:r>
                <a14:m>
                  <m:oMath xmlns:m="http://schemas.openxmlformats.org/officeDocument/2006/math">
                    <m:sSup>
                      <m:sSupPr>
                        <m:ctrlPr>
                          <a:rPr lang="en-US" i="1" smtClean="0">
                            <a:latin typeface="Cambria Math" panose="02040503050406030204" pitchFamily="18" charset="0"/>
                          </a:rPr>
                        </m:ctrlPr>
                      </m:sSupPr>
                      <m:e>
                        <m:d>
                          <m:dPr>
                            <m:ctrlPr>
                              <a:rPr lang="is-IS" i="1" smtClean="0">
                                <a:latin typeface="Cambria Math" panose="02040503050406030204" pitchFamily="18" charset="0"/>
                              </a:rPr>
                            </m:ctrlPr>
                          </m:dPr>
                          <m:e>
                            <m:d>
                              <m:dPr>
                                <m:begChr m:val="["/>
                                <m:endChr m:val="]"/>
                                <m:ctrlPr>
                                  <a:rPr lang="pt-BR" i="1" smtClean="0">
                                    <a:latin typeface="Cambria Math" panose="02040503050406030204" pitchFamily="18" charset="0"/>
                                  </a:rPr>
                                </m:ctrlPr>
                              </m:dPr>
                              <m:e>
                                <m:r>
                                  <a:rPr lang="en-GB" b="0" i="1" smtClean="0">
                                    <a:latin typeface="Cambria Math" charset="0"/>
                                  </a:rPr>
                                  <m:t>𝑎</m:t>
                                </m:r>
                              </m:e>
                            </m:d>
                            <m:d>
                              <m:dPr>
                                <m:begChr m:val="["/>
                                <m:endChr m:val="]"/>
                                <m:ctrlPr>
                                  <a:rPr lang="pt-BR" i="1" smtClean="0">
                                    <a:latin typeface="Cambria Math" panose="02040503050406030204" pitchFamily="18" charset="0"/>
                                  </a:rPr>
                                </m:ctrlPr>
                              </m:dPr>
                              <m:e>
                                <m:r>
                                  <a:rPr lang="en-GB" b="0" i="1" smtClean="0">
                                    <a:latin typeface="Cambria Math" charset="0"/>
                                  </a:rPr>
                                  <m:t>𝑏</m:t>
                                </m:r>
                              </m:e>
                            </m:d>
                          </m:e>
                        </m:d>
                      </m:e>
                      <m:sup>
                        <m:r>
                          <a:rPr lang="en-GB" b="0" i="1" smtClean="0">
                            <a:latin typeface="Cambria Math" charset="0"/>
                          </a:rPr>
                          <m:t>𝑇</m:t>
                        </m:r>
                      </m:sup>
                    </m:sSup>
                    <m:r>
                      <a:rPr lang="en-GB" b="0" i="1" smtClean="0">
                        <a:latin typeface="Cambria Math" charset="0"/>
                      </a:rPr>
                      <m:t>=</m:t>
                    </m:r>
                    <m:sSup>
                      <m:sSupPr>
                        <m:ctrlPr>
                          <a:rPr lang="en-GB" b="0" i="1" smtClean="0">
                            <a:latin typeface="Cambria Math" panose="02040503050406030204" pitchFamily="18" charset="0"/>
                          </a:rPr>
                        </m:ctrlPr>
                      </m:sSupPr>
                      <m:e>
                        <m:d>
                          <m:dPr>
                            <m:begChr m:val="["/>
                            <m:endChr m:val="]"/>
                            <m:ctrlPr>
                              <a:rPr lang="pt-BR" b="0" i="1" smtClean="0">
                                <a:latin typeface="Cambria Math" panose="02040503050406030204" pitchFamily="18" charset="0"/>
                              </a:rPr>
                            </m:ctrlPr>
                          </m:dPr>
                          <m:e>
                            <m:r>
                              <a:rPr lang="en-GB" b="0" i="1" smtClean="0">
                                <a:latin typeface="Cambria Math" charset="0"/>
                              </a:rPr>
                              <m:t>𝑏</m:t>
                            </m:r>
                          </m:e>
                        </m:d>
                      </m:e>
                      <m:sup>
                        <m:r>
                          <a:rPr lang="en-GB" b="0" i="1" smtClean="0">
                            <a:latin typeface="Cambria Math" charset="0"/>
                          </a:rPr>
                          <m:t>𝑇</m:t>
                        </m:r>
                      </m:sup>
                    </m:sSup>
                    <m:sSup>
                      <m:sSupPr>
                        <m:ctrlPr>
                          <a:rPr lang="en-GB" b="0" i="1" smtClean="0">
                            <a:latin typeface="Cambria Math" panose="02040503050406030204" pitchFamily="18" charset="0"/>
                          </a:rPr>
                        </m:ctrlPr>
                      </m:sSupPr>
                      <m:e>
                        <m:d>
                          <m:dPr>
                            <m:begChr m:val="["/>
                            <m:endChr m:val="]"/>
                            <m:ctrlPr>
                              <a:rPr lang="pt-BR" b="0" i="1" smtClean="0">
                                <a:latin typeface="Cambria Math" panose="02040503050406030204" pitchFamily="18" charset="0"/>
                              </a:rPr>
                            </m:ctrlPr>
                          </m:dPr>
                          <m:e>
                            <m:r>
                              <a:rPr lang="en-GB" b="0" i="1" smtClean="0">
                                <a:latin typeface="Cambria Math" charset="0"/>
                              </a:rPr>
                              <m:t>𝑎</m:t>
                            </m:r>
                          </m:e>
                        </m:d>
                      </m:e>
                      <m:sup>
                        <m:r>
                          <a:rPr lang="en-GB" b="0" i="1" smtClean="0">
                            <a:latin typeface="Cambria Math" charset="0"/>
                          </a:rPr>
                          <m:t>𝑇</m:t>
                        </m:r>
                      </m:sup>
                    </m:sSup>
                    <m:r>
                      <a:rPr lang="en-GB" b="0" i="0" smtClean="0">
                        <a:latin typeface="Cambria Math" charset="0"/>
                      </a:rPr>
                      <m:t>;</m:t>
                    </m:r>
                  </m:oMath>
                </a14:m>
                <a:r>
                  <a:rPr lang="en-US" dirty="0"/>
                  <a:t>order of multiplication is changed</a:t>
                </a:r>
              </a:p>
              <a:p>
                <a:pPr>
                  <a:buClr>
                    <a:schemeClr val="tx1"/>
                  </a:buClr>
                  <a:buFont typeface="Arial" charset="0"/>
                  <a:buChar char="•"/>
                </a:pPr>
                <a14:m>
                  <m:oMath xmlns:m="http://schemas.openxmlformats.org/officeDocument/2006/math">
                    <m:sSup>
                      <m:sSupPr>
                        <m:ctrlPr>
                          <a:rPr lang="en-US" i="1" smtClean="0">
                            <a:latin typeface="Cambria Math" panose="02040503050406030204" pitchFamily="18" charset="0"/>
                          </a:rPr>
                        </m:ctrlPr>
                      </m:sSupPr>
                      <m:e>
                        <m:d>
                          <m:dPr>
                            <m:ctrlPr>
                              <a:rPr lang="is-IS" i="1" smtClean="0">
                                <a:latin typeface="Cambria Math" panose="02040503050406030204" pitchFamily="18" charset="0"/>
                              </a:rPr>
                            </m:ctrlPr>
                          </m:dPr>
                          <m:e>
                            <m:sSup>
                              <m:sSupPr>
                                <m:ctrlPr>
                                  <a:rPr lang="is-IS"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en-GB" b="0" i="1" smtClean="0">
                                        <a:latin typeface="Cambria Math" charset="0"/>
                                      </a:rPr>
                                      <m:t>𝑎</m:t>
                                    </m:r>
                                  </m:e>
                                </m:d>
                              </m:e>
                              <m:sup>
                                <m:r>
                                  <a:rPr lang="en-GB" b="0" i="1" smtClean="0">
                                    <a:latin typeface="Cambria Math" charset="0"/>
                                  </a:rPr>
                                  <m:t>𝑇</m:t>
                                </m:r>
                              </m:sup>
                            </m:sSup>
                          </m:e>
                        </m:d>
                      </m:e>
                      <m:sup>
                        <m:r>
                          <a:rPr lang="en-GB" b="0" i="1" smtClean="0">
                            <a:latin typeface="Cambria Math" charset="0"/>
                          </a:rPr>
                          <m:t>𝑇</m:t>
                        </m:r>
                      </m:sup>
                    </m:sSup>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𝑎</m:t>
                        </m:r>
                      </m:e>
                    </m:d>
                  </m:oMath>
                </a14:m>
                <a:endParaRPr lang="en-US" dirty="0"/>
              </a:p>
              <a:p>
                <a:pPr>
                  <a:buClr>
                    <a:schemeClr val="tx1"/>
                  </a:buClr>
                  <a:buFont typeface="Arial" charset="0"/>
                  <a:buChar char="•"/>
                </a:pPr>
                <a14:m>
                  <m:oMath xmlns:m="http://schemas.openxmlformats.org/officeDocument/2006/math">
                    <m:sSup>
                      <m:sSupPr>
                        <m:ctrlPr>
                          <a:rPr lang="en-US" i="1">
                            <a:latin typeface="Cambria Math" panose="02040503050406030204" pitchFamily="18" charset="0"/>
                          </a:rPr>
                        </m:ctrlPr>
                      </m:sSupPr>
                      <m:e>
                        <m:d>
                          <m:dPr>
                            <m:ctrlPr>
                              <a:rPr lang="is-IS" i="1">
                                <a:latin typeface="Cambria Math" panose="02040503050406030204" pitchFamily="18" charset="0"/>
                              </a:rPr>
                            </m:ctrlPr>
                          </m:dPr>
                          <m:e>
                            <m:sSup>
                              <m:sSupPr>
                                <m:ctrlPr>
                                  <a:rPr lang="is-IS" i="1">
                                    <a:latin typeface="Cambria Math" panose="02040503050406030204" pitchFamily="18" charset="0"/>
                                  </a:rPr>
                                </m:ctrlPr>
                              </m:sSupPr>
                              <m:e>
                                <m:d>
                                  <m:dPr>
                                    <m:begChr m:val="["/>
                                    <m:endChr m:val="]"/>
                                    <m:ctrlPr>
                                      <a:rPr lang="pt-BR" i="1">
                                        <a:latin typeface="Cambria Math" panose="02040503050406030204" pitchFamily="18" charset="0"/>
                                      </a:rPr>
                                    </m:ctrlPr>
                                  </m:dPr>
                                  <m:e>
                                    <m:r>
                                      <a:rPr lang="en-GB" i="1">
                                        <a:latin typeface="Cambria Math" charset="0"/>
                                      </a:rPr>
                                      <m:t>𝑎</m:t>
                                    </m:r>
                                  </m:e>
                                </m:d>
                              </m:e>
                              <m:sup>
                                <m:r>
                                  <a:rPr lang="en-GB" b="0" i="1" smtClean="0">
                                    <a:latin typeface="Cambria Math" charset="0"/>
                                  </a:rPr>
                                  <m:t>−1</m:t>
                                </m:r>
                              </m:sup>
                            </m:sSup>
                          </m:e>
                        </m:d>
                      </m:e>
                      <m:sup>
                        <m:r>
                          <a:rPr lang="en-GB" b="0" i="1" smtClean="0">
                            <a:latin typeface="Cambria Math" charset="0"/>
                          </a:rPr>
                          <m:t>−1</m:t>
                        </m:r>
                      </m:sup>
                    </m:sSup>
                    <m:r>
                      <a:rPr lang="en-GB" i="1">
                        <a:latin typeface="Cambria Math" charset="0"/>
                      </a:rPr>
                      <m:t>=</m:t>
                    </m:r>
                    <m:d>
                      <m:dPr>
                        <m:begChr m:val="["/>
                        <m:endChr m:val="]"/>
                        <m:ctrlPr>
                          <a:rPr lang="pt-BR" i="1">
                            <a:latin typeface="Cambria Math" panose="02040503050406030204" pitchFamily="18" charset="0"/>
                          </a:rPr>
                        </m:ctrlPr>
                      </m:dPr>
                      <m:e>
                        <m:r>
                          <a:rPr lang="en-GB" i="1">
                            <a:latin typeface="Cambria Math" charset="0"/>
                          </a:rPr>
                          <m:t>𝑎</m:t>
                        </m:r>
                      </m:e>
                    </m:d>
                  </m:oMath>
                </a14:m>
                <a:endParaRPr lang="en-US" dirty="0"/>
              </a:p>
              <a:p>
                <a:pPr>
                  <a:buClr>
                    <a:schemeClr val="tx1"/>
                  </a:buClr>
                  <a:buFont typeface="Arial" charset="0"/>
                  <a:buChar char="•"/>
                </a:pPr>
                <a:r>
                  <a:rPr lang="en-US" dirty="0"/>
                  <a:t>If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oMath>
                </a14:m>
                <a:r>
                  <a:rPr lang="en-US" dirty="0"/>
                  <a:t> and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𝑏</m:t>
                        </m:r>
                      </m:e>
                    </m:d>
                  </m:oMath>
                </a14:m>
                <a:r>
                  <a:rPr lang="en-US" dirty="0"/>
                  <a:t> are two square invertible matrices of the same size then </a:t>
                </a:r>
                <a14:m>
                  <m:oMath xmlns:m="http://schemas.openxmlformats.org/officeDocument/2006/math">
                    <m:sSup>
                      <m:sSupPr>
                        <m:ctrlPr>
                          <a:rPr lang="en-US" i="1" smtClean="0">
                            <a:latin typeface="Cambria Math" panose="02040503050406030204" pitchFamily="18" charset="0"/>
                          </a:rPr>
                        </m:ctrlPr>
                      </m:sSupPr>
                      <m:e>
                        <m:d>
                          <m:dPr>
                            <m:ctrlPr>
                              <a:rPr lang="is-IS" i="1" smtClean="0">
                                <a:latin typeface="Cambria Math" panose="02040503050406030204" pitchFamily="18" charset="0"/>
                              </a:rPr>
                            </m:ctrlPr>
                          </m:dPr>
                          <m:e>
                            <m:d>
                              <m:dPr>
                                <m:begChr m:val="["/>
                                <m:endChr m:val="]"/>
                                <m:ctrlPr>
                                  <a:rPr lang="pt-BR" i="1" smtClean="0">
                                    <a:latin typeface="Cambria Math" panose="02040503050406030204" pitchFamily="18" charset="0"/>
                                  </a:rPr>
                                </m:ctrlPr>
                              </m:dPr>
                              <m:e>
                                <m:r>
                                  <a:rPr lang="en-GB" b="0" i="1" smtClean="0">
                                    <a:latin typeface="Cambria Math" charset="0"/>
                                  </a:rPr>
                                  <m:t>𝑎</m:t>
                                </m:r>
                              </m:e>
                            </m:d>
                            <m:d>
                              <m:dPr>
                                <m:begChr m:val="["/>
                                <m:endChr m:val="]"/>
                                <m:ctrlPr>
                                  <a:rPr lang="pt-BR" i="1" smtClean="0">
                                    <a:latin typeface="Cambria Math" panose="02040503050406030204" pitchFamily="18" charset="0"/>
                                  </a:rPr>
                                </m:ctrlPr>
                              </m:dPr>
                              <m:e>
                                <m:r>
                                  <a:rPr lang="en-GB" b="0" i="1" smtClean="0">
                                    <a:latin typeface="Cambria Math" charset="0"/>
                                  </a:rPr>
                                  <m:t>𝑏</m:t>
                                </m:r>
                              </m:e>
                            </m:d>
                          </m:e>
                        </m:d>
                      </m:e>
                      <m:sup>
                        <m:r>
                          <a:rPr lang="en-GB" b="0" i="1" smtClean="0">
                            <a:latin typeface="Cambria Math" charset="0"/>
                          </a:rPr>
                          <m:t>−1</m:t>
                        </m:r>
                      </m:sup>
                    </m:sSup>
                    <m:r>
                      <a:rPr lang="en-GB" b="0" i="1" smtClean="0">
                        <a:latin typeface="Cambria Math" charset="0"/>
                      </a:rPr>
                      <m:t>=</m:t>
                    </m:r>
                    <m:sSup>
                      <m:sSupPr>
                        <m:ctrlPr>
                          <a:rPr lang="en-GB" b="0" i="1" smtClean="0">
                            <a:latin typeface="Cambria Math" panose="02040503050406030204" pitchFamily="18" charset="0"/>
                          </a:rPr>
                        </m:ctrlPr>
                      </m:sSupPr>
                      <m:e>
                        <m:d>
                          <m:dPr>
                            <m:begChr m:val="["/>
                            <m:endChr m:val="]"/>
                            <m:ctrlPr>
                              <a:rPr lang="pt-BR" b="0" i="1" smtClean="0">
                                <a:latin typeface="Cambria Math" panose="02040503050406030204" pitchFamily="18" charset="0"/>
                              </a:rPr>
                            </m:ctrlPr>
                          </m:dPr>
                          <m:e>
                            <m:r>
                              <a:rPr lang="en-GB" b="0" i="1" smtClean="0">
                                <a:latin typeface="Cambria Math" charset="0"/>
                              </a:rPr>
                              <m:t>𝑏</m:t>
                            </m:r>
                          </m:e>
                        </m:d>
                      </m:e>
                      <m:sup>
                        <m:r>
                          <a:rPr lang="en-GB" b="0" i="1" smtClean="0">
                            <a:latin typeface="Cambria Math" charset="0"/>
                          </a:rPr>
                          <m:t>−1</m:t>
                        </m:r>
                      </m:sup>
                    </m:sSup>
                    <m:sSup>
                      <m:sSupPr>
                        <m:ctrlPr>
                          <a:rPr lang="en-GB" b="0" i="1" smtClean="0">
                            <a:latin typeface="Cambria Math" panose="02040503050406030204" pitchFamily="18" charset="0"/>
                          </a:rPr>
                        </m:ctrlPr>
                      </m:sSupPr>
                      <m:e>
                        <m:d>
                          <m:dPr>
                            <m:begChr m:val="["/>
                            <m:endChr m:val="]"/>
                            <m:ctrlPr>
                              <a:rPr lang="pt-BR" b="0" i="1" smtClean="0">
                                <a:latin typeface="Cambria Math" panose="02040503050406030204" pitchFamily="18" charset="0"/>
                              </a:rPr>
                            </m:ctrlPr>
                          </m:dPr>
                          <m:e>
                            <m:r>
                              <a:rPr lang="en-GB" b="0" i="1" smtClean="0">
                                <a:latin typeface="Cambria Math" charset="0"/>
                              </a:rPr>
                              <m:t>𝑎</m:t>
                            </m:r>
                          </m:e>
                        </m:d>
                      </m:e>
                      <m:sup>
                        <m:r>
                          <a:rPr lang="en-GB" b="0" i="1" smtClean="0">
                            <a:latin typeface="Cambria Math" charset="0"/>
                          </a:rPr>
                          <m:t>−1</m:t>
                        </m:r>
                      </m:sup>
                    </m:sSup>
                    <m:r>
                      <a:rPr lang="en-GB">
                        <a:latin typeface="Cambria Math" charset="0"/>
                      </a:rPr>
                      <m:t>;</m:t>
                    </m:r>
                  </m:oMath>
                </a14:m>
                <a:r>
                  <a:rPr lang="en-US" dirty="0"/>
                  <a:t> order of multiplication is changed</a:t>
                </a:r>
              </a:p>
              <a:p>
                <a:pPr>
                  <a:buClr>
                    <a:schemeClr val="tx1"/>
                  </a:buClr>
                  <a:buFont typeface="Arial" charset="0"/>
                  <a:buChar char="•"/>
                </a:pPr>
                <a:endParaRPr lang="en-US" dirty="0"/>
              </a:p>
              <a:p>
                <a:pPr marL="45720" indent="0">
                  <a:buClr>
                    <a:schemeClr val="tx1"/>
                  </a:buClr>
                  <a:buNone/>
                </a:pPr>
                <a:br>
                  <a:rPr lang="en-US" b="1" i="1"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582" r="-73"/>
                </a:stretch>
              </a:blipFill>
            </p:spPr>
            <p:txBody>
              <a:bodyPr/>
              <a:lstStyle/>
              <a:p>
                <a:r>
                  <a:rPr lang="en-US">
                    <a:noFill/>
                  </a:rPr>
                  <a:t> </a:t>
                </a:r>
              </a:p>
            </p:txBody>
          </p:sp>
        </mc:Fallback>
      </mc:AlternateContent>
    </p:spTree>
    <p:extLst>
      <p:ext uri="{BB962C8B-B14F-4D97-AF65-F5344CB8AC3E}">
        <p14:creationId xmlns:p14="http://schemas.microsoft.com/office/powerpoint/2010/main" val="1382717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The Determinant of a Matrix:</a:t>
                </a:r>
              </a:p>
              <a:p>
                <a:pPr marL="45720" indent="0">
                  <a:buClr>
                    <a:schemeClr val="tx1"/>
                  </a:buClr>
                  <a:buNone/>
                </a:pPr>
                <a:endParaRPr lang="en-US" b="1" i="1" dirty="0"/>
              </a:p>
              <a:p>
                <a:pPr marL="45720" indent="0">
                  <a:buClr>
                    <a:schemeClr val="tx1"/>
                  </a:buClr>
                  <a:buNone/>
                </a:pPr>
                <a:endParaRPr lang="en-US" dirty="0"/>
              </a:p>
              <a:p>
                <a:pPr marL="45720" indent="0">
                  <a:buClr>
                    <a:schemeClr val="tx1"/>
                  </a:buClr>
                  <a:buNone/>
                </a:pPr>
                <a:r>
                  <a:rPr lang="en-US" dirty="0"/>
                  <a:t>Useful quantity that is used to determine if a matrix has an inverse.</a:t>
                </a:r>
              </a:p>
              <a:p>
                <a:pPr marL="45720" indent="0">
                  <a:buClr>
                    <a:schemeClr val="tx1"/>
                  </a:buClr>
                  <a:buNone/>
                </a:pPr>
                <a:endParaRPr lang="en-US"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a:buClr>
                    <a:schemeClr val="tx1"/>
                  </a:buClr>
                  <a:buFontTx/>
                  <a:buChar char="-"/>
                </a:pPr>
                <a:r>
                  <a:rPr lang="en-US" dirty="0"/>
                  <a:t>over all </a:t>
                </a:r>
                <a14:m>
                  <m:oMath xmlns:m="http://schemas.openxmlformats.org/officeDocument/2006/math">
                    <m:r>
                      <a:rPr lang="en-GB" b="0" i="1" smtClean="0">
                        <a:latin typeface="Cambria Math" charset="0"/>
                      </a:rPr>
                      <m:t>𝑛</m:t>
                    </m:r>
                    <m:r>
                      <a:rPr lang="en-GB" b="0" i="1" smtClean="0">
                        <a:latin typeface="Cambria Math" charset="0"/>
                      </a:rPr>
                      <m:t>!</m:t>
                    </m:r>
                  </m:oMath>
                </a14:m>
                <a:endParaRPr lang="en-US" b="1" i="1" dirty="0"/>
              </a:p>
              <a:p>
                <a:pPr>
                  <a:buClr>
                    <a:schemeClr val="tx1"/>
                  </a:buClr>
                  <a:buFontTx/>
                  <a:buChar char="-"/>
                </a:pPr>
                <a:endParaRPr lang="en-US" b="1" i="1" dirty="0"/>
              </a:p>
              <a:p>
                <a:pPr marL="45720" indent="0">
                  <a:buClr>
                    <a:schemeClr val="tx1"/>
                  </a:buClr>
                  <a:buNone/>
                </a:pPr>
                <a:endParaRPr lang="en-US" b="1" i="1" dirty="0"/>
              </a:p>
              <a:p>
                <a:pPr marL="45720" indent="0">
                  <a:buClr>
                    <a:schemeClr val="tx1"/>
                  </a:buClr>
                  <a:buNone/>
                </a:pPr>
                <a:br>
                  <a:rPr lang="en-US" b="1" i="1"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873"/>
                </a:stretch>
              </a:blipFill>
            </p:spPr>
            <p:txBody>
              <a:bodyPr/>
              <a:lstStyle/>
              <a:p>
                <a:r>
                  <a:rPr lang="en-US">
                    <a:noFill/>
                  </a:rPr>
                  <a:t> </a:t>
                </a:r>
              </a:p>
            </p:txBody>
          </p:sp>
        </mc:Fallback>
      </mc:AlternateContent>
      <p:pic>
        <p:nvPicPr>
          <p:cNvPr id="4" name="Picture 2" descr="\\172.16.3.215\data4\Graphics\Powerpoint\WILEY WORK\GILAT\Final Files\ch02\gilat_3e_eq_02_40.jpg"/>
          <p:cNvPicPr>
            <a:picLocks noChangeAspect="1" noChangeArrowheads="1"/>
          </p:cNvPicPr>
          <p:nvPr/>
        </p:nvPicPr>
        <p:blipFill>
          <a:blip r:embed="rId3"/>
          <a:stretch>
            <a:fillRect/>
          </a:stretch>
        </p:blipFill>
        <p:spPr bwMode="auto">
          <a:xfrm>
            <a:off x="684105" y="3108318"/>
            <a:ext cx="7559887" cy="669589"/>
          </a:xfrm>
          <a:prstGeom prst="rect">
            <a:avLst/>
          </a:prstGeom>
          <a:noFill/>
        </p:spPr>
      </p:pic>
    </p:spTree>
    <p:extLst>
      <p:ext uri="{BB962C8B-B14F-4D97-AF65-F5344CB8AC3E}">
        <p14:creationId xmlns:p14="http://schemas.microsoft.com/office/powerpoint/2010/main" val="1277744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Cramer’s Rule and Solution to a System of Simultaneous Equations:</a:t>
                </a:r>
              </a:p>
              <a:p>
                <a:pPr marL="45720" indent="0">
                  <a:buClr>
                    <a:schemeClr val="tx1"/>
                  </a:buClr>
                  <a:buNone/>
                </a:pPr>
                <a:br>
                  <a:rPr lang="en-US" b="1" i="1" dirty="0"/>
                </a:br>
                <a:r>
                  <a:rPr lang="en-US" dirty="0"/>
                  <a:t>Given a set of </a:t>
                </a:r>
                <a14:m>
                  <m:oMath xmlns:m="http://schemas.openxmlformats.org/officeDocument/2006/math">
                    <m:r>
                      <a:rPr lang="en-GB" b="0" i="1" smtClean="0">
                        <a:latin typeface="Cambria Math" charset="0"/>
                      </a:rPr>
                      <m:t>𝑛</m:t>
                    </m:r>
                  </m:oMath>
                </a14:m>
                <a:r>
                  <a:rPr lang="en-US" dirty="0"/>
                  <a:t> simultaneous equations with </a:t>
                </a:r>
                <a14:m>
                  <m:oMath xmlns:m="http://schemas.openxmlformats.org/officeDocument/2006/math">
                    <m:r>
                      <a:rPr lang="en-GB" b="0" i="1" smtClean="0">
                        <a:latin typeface="Cambria Math" charset="0"/>
                      </a:rPr>
                      <m:t>𝑛</m:t>
                    </m:r>
                  </m:oMath>
                </a14:m>
                <a:r>
                  <a:rPr lang="en-US" dirty="0"/>
                  <a:t> unknowns:</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The system of equations can be written compactly using matrices (indeed this is the primary use of matrices!):</a:t>
                </a:r>
              </a:p>
              <a:p>
                <a:pPr marL="45720" indent="0">
                  <a:buClr>
                    <a:schemeClr val="tx1"/>
                  </a:buClr>
                  <a:buNone/>
                </a:pPr>
                <a:endParaRPr lang="en-US"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r>
                  <a:rPr lang="en-US" dirty="0"/>
                  <a:t>i.e.</a:t>
                </a:r>
                <a:br>
                  <a:rPr lang="en-US" b="1" i="1"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5" name="Picture 2" descr="\\172.16.3.215\data4\Graphics\Powerpoint\WILEY WORK\GILAT\Final Files\ch02\gilat_3e_eq_02_41.jpg"/>
          <p:cNvPicPr>
            <a:picLocks noChangeAspect="1" noChangeArrowheads="1"/>
          </p:cNvPicPr>
          <p:nvPr/>
        </p:nvPicPr>
        <p:blipFill>
          <a:blip r:embed="rId3"/>
          <a:stretch>
            <a:fillRect/>
          </a:stretch>
        </p:blipFill>
        <p:spPr bwMode="auto">
          <a:xfrm>
            <a:off x="677333" y="2152534"/>
            <a:ext cx="4532205" cy="1139525"/>
          </a:xfrm>
          <a:prstGeom prst="rect">
            <a:avLst/>
          </a:prstGeom>
          <a:noFill/>
        </p:spPr>
      </p:pic>
      <p:pic>
        <p:nvPicPr>
          <p:cNvPr id="6" name="Picture 2" descr="\\172.16.3.215\data4\Graphics\Powerpoint\WILEY WORK\GILAT\Final Files\ch02\gilat_3e_eq_02_42.jpg"/>
          <p:cNvPicPr>
            <a:picLocks noChangeAspect="1" noChangeArrowheads="1"/>
          </p:cNvPicPr>
          <p:nvPr/>
        </p:nvPicPr>
        <p:blipFill>
          <a:blip r:embed="rId4"/>
          <a:stretch>
            <a:fillRect/>
          </a:stretch>
        </p:blipFill>
        <p:spPr bwMode="auto">
          <a:xfrm>
            <a:off x="677333" y="4251283"/>
            <a:ext cx="4429688" cy="1199180"/>
          </a:xfrm>
          <a:prstGeom prst="rect">
            <a:avLst/>
          </a:prstGeom>
          <a:noFill/>
        </p:spPr>
      </p:pic>
      <p:pic>
        <p:nvPicPr>
          <p:cNvPr id="7" name="Picture 2" descr="\\172.16.3.215\data4\Graphics\Powerpoint\WILEY WORK\GILAT\Final Files\ch02\gilat_3e_eq_02_43.jpg"/>
          <p:cNvPicPr>
            <a:picLocks noChangeAspect="1" noChangeArrowheads="1"/>
          </p:cNvPicPr>
          <p:nvPr/>
        </p:nvPicPr>
        <p:blipFill>
          <a:blip r:embed="rId5"/>
          <a:stretch>
            <a:fillRect/>
          </a:stretch>
        </p:blipFill>
        <p:spPr bwMode="auto">
          <a:xfrm>
            <a:off x="677333" y="6077343"/>
            <a:ext cx="4395893" cy="222934"/>
          </a:xfrm>
          <a:prstGeom prst="rect">
            <a:avLst/>
          </a:prstGeom>
          <a:noFill/>
        </p:spPr>
      </p:pic>
    </p:spTree>
    <p:extLst>
      <p:ext uri="{BB962C8B-B14F-4D97-AF65-F5344CB8AC3E}">
        <p14:creationId xmlns:p14="http://schemas.microsoft.com/office/powerpoint/2010/main" val="139651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a:noFill/>
            </p:spPr>
            <p:txBody>
              <a:bodyPr>
                <a:normAutofit/>
              </a:bodyPr>
              <a:lstStyle/>
              <a:p>
                <a:pPr marL="45720" indent="0">
                  <a:buNone/>
                </a:pPr>
                <a:endParaRPr lang="en-US" dirty="0"/>
              </a:p>
              <a:p>
                <a:pPr marL="45720" indent="0">
                  <a:buNone/>
                </a:pPr>
                <a:r>
                  <a:rPr lang="en-US" b="1" i="1" dirty="0"/>
                  <a:t>Cramer’s Rule and Solution to a System of Simultaneous Equations:</a:t>
                </a:r>
              </a:p>
              <a:p>
                <a:pPr marL="45720" indent="0">
                  <a:buNone/>
                </a:pPr>
                <a:endParaRPr lang="en-US" b="1" i="1" dirty="0"/>
              </a:p>
              <a:p>
                <a:pPr marL="45720" indent="0">
                  <a:buNone/>
                </a:pPr>
                <a:r>
                  <a:rPr lang="en-US" dirty="0"/>
                  <a:t>Cramer’s Rule states that the solution (for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𝑥</m:t>
                        </m:r>
                      </m:e>
                    </m:d>
                  </m:oMath>
                </a14:m>
                <a:r>
                  <a:rPr lang="en-US" dirty="0"/>
                  <a:t>), if it exists, is given by:</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where </a:t>
                </a:r>
                <a14:m>
                  <m:oMath xmlns:m="http://schemas.openxmlformats.org/officeDocument/2006/math">
                    <m:sSubSup>
                      <m:sSubSupPr>
                        <m:ctrlPr>
                          <a:rPr lang="en-US" i="1" smtClean="0">
                            <a:latin typeface="Cambria Math" panose="02040503050406030204" pitchFamily="18" charset="0"/>
                          </a:rPr>
                        </m:ctrlPr>
                      </m:sSubSupPr>
                      <m:e>
                        <m:r>
                          <a:rPr lang="en-GB" b="0" i="1" smtClean="0">
                            <a:latin typeface="Cambria Math" charset="0"/>
                          </a:rPr>
                          <m:t>𝑎</m:t>
                        </m:r>
                      </m:e>
                      <m:sub>
                        <m:r>
                          <a:rPr lang="en-GB" b="0" i="1" smtClean="0">
                            <a:latin typeface="Cambria Math" charset="0"/>
                          </a:rPr>
                          <m:t>𝑗</m:t>
                        </m:r>
                      </m:sub>
                      <m:sup>
                        <m:r>
                          <a:rPr lang="en-GB" b="0" i="1" smtClean="0">
                            <a:latin typeface="Cambria Math" charset="0"/>
                          </a:rPr>
                          <m:t>′</m:t>
                        </m:r>
                      </m:sup>
                    </m:sSubSup>
                  </m:oMath>
                </a14:m>
                <a:r>
                  <a:rPr lang="en-US" dirty="0"/>
                  <a:t> is the matrix formed  by replacing the </a:t>
                </a:r>
                <a14:m>
                  <m:oMath xmlns:m="http://schemas.openxmlformats.org/officeDocument/2006/math">
                    <m:r>
                      <a:rPr lang="en-GB" b="0" i="1" smtClean="0">
                        <a:latin typeface="Cambria Math" charset="0"/>
                      </a:rPr>
                      <m:t>𝑗</m:t>
                    </m:r>
                  </m:oMath>
                </a14:m>
                <a:r>
                  <a:rPr lang="en-US" dirty="0" err="1"/>
                  <a:t>th</a:t>
                </a:r>
                <a:r>
                  <a:rPr lang="en-US" dirty="0"/>
                  <a:t> column of the matrix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oMath>
                </a14:m>
                <a:r>
                  <a:rPr lang="en-US" dirty="0"/>
                  <a:t> with the column vector </a:t>
                </a:r>
                <a14:m>
                  <m:oMath xmlns:m="http://schemas.openxmlformats.org/officeDocument/2006/math">
                    <m:d>
                      <m:dPr>
                        <m:begChr m:val="["/>
                        <m:endChr m:val="]"/>
                        <m:ctrlPr>
                          <a:rPr lang="en-GB" b="0" i="1" smtClean="0">
                            <a:latin typeface="Cambria Math" panose="02040503050406030204" pitchFamily="18" charset="0"/>
                          </a:rPr>
                        </m:ctrlPr>
                      </m:dPr>
                      <m:e>
                        <m:r>
                          <a:rPr lang="en-GB" b="0" i="1" smtClean="0">
                            <a:latin typeface="Cambria Math" charset="0"/>
                          </a:rPr>
                          <m:t>𝑏</m:t>
                        </m:r>
                      </m:e>
                    </m:d>
                    <m:r>
                      <a:rPr lang="en-GB" b="0" i="1" smtClean="0">
                        <a:latin typeface="Cambria Math" charset="0"/>
                      </a:rPr>
                      <m:t>.</m:t>
                    </m:r>
                  </m:oMath>
                </a14:m>
                <a:endParaRPr lang="en-US" dirty="0"/>
              </a:p>
              <a:p>
                <a:pPr marL="45720" indent="0">
                  <a:buNone/>
                </a:pPr>
                <a:r>
                  <a:rPr lang="en-US" dirty="0"/>
                  <a:t>Note: </a:t>
                </a:r>
                <a14:m>
                  <m:oMath xmlns:m="http://schemas.openxmlformats.org/officeDocument/2006/math">
                    <m:sSup>
                      <m:sSupPr>
                        <m:ctrlPr>
                          <a:rPr lang="en-US"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en-GB" b="0" i="1" smtClean="0">
                                <a:latin typeface="Cambria Math" charset="0"/>
                              </a:rPr>
                              <m:t>𝑎</m:t>
                            </m:r>
                          </m:e>
                        </m:d>
                      </m:e>
                      <m:sup>
                        <m:r>
                          <a:rPr lang="en-GB" b="0" i="1" smtClean="0">
                            <a:latin typeface="Cambria Math" charset="0"/>
                          </a:rPr>
                          <m:t>−1</m:t>
                        </m:r>
                      </m:sup>
                    </m:sSup>
                  </m:oMath>
                </a14:m>
                <a:r>
                  <a:rPr lang="en-US" dirty="0"/>
                  <a:t> exists </a:t>
                </a:r>
                <a14:m>
                  <m:oMath xmlns:m="http://schemas.openxmlformats.org/officeDocument/2006/math">
                    <m:r>
                      <a:rPr lang="en-GB" b="0" i="1" smtClean="0">
                        <a:latin typeface="Cambria Math" charset="0"/>
                      </a:rPr>
                      <m:t>𝑖𝑓𝑓</m:t>
                    </m:r>
                    <m:r>
                      <a:rPr lang="en-GB" b="0" i="1" smtClean="0">
                        <a:latin typeface="Cambria Math" charset="0"/>
                      </a:rPr>
                      <m:t> </m:t>
                    </m:r>
                    <m:r>
                      <m:rPr>
                        <m:sty m:val="p"/>
                      </m:rPr>
                      <a:rPr lang="en-GB" b="0" i="0" smtClean="0">
                        <a:latin typeface="Cambria Math" charset="0"/>
                      </a:rPr>
                      <m:t>det</m:t>
                    </m:r>
                    <m:r>
                      <a:rPr lang="en-GB" b="0" i="1" smtClean="0">
                        <a:latin typeface="Cambria Math" charset="0"/>
                      </a:rPr>
                      <m:t>⁡(</m:t>
                    </m:r>
                    <m:r>
                      <a:rPr lang="en-GB" b="0" i="1" smtClean="0">
                        <a:latin typeface="Cambria Math" charset="0"/>
                      </a:rPr>
                      <m:t>𝑎</m:t>
                    </m:r>
                    <m:r>
                      <a:rPr lang="en-GB" b="0" i="1" smtClean="0">
                        <a:latin typeface="Cambria Math" charset="0"/>
                      </a:rPr>
                      <m:t>)≠0</m:t>
                    </m:r>
                  </m:oMath>
                </a14:m>
                <a:endParaRPr lang="en-US" dirty="0"/>
              </a:p>
              <a:p>
                <a:pPr marL="45720" indent="0">
                  <a:buNone/>
                </a:pPr>
                <a14:m>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charset="0"/>
                          </a:rPr>
                          <m:t>det</m:t>
                        </m:r>
                      </m:fName>
                      <m:e>
                        <m:d>
                          <m:dPr>
                            <m:ctrlPr>
                              <a:rPr lang="en-GB" b="0" i="1" smtClean="0">
                                <a:latin typeface="Cambria Math" panose="02040503050406030204" pitchFamily="18" charset="0"/>
                              </a:rPr>
                            </m:ctrlPr>
                          </m:dPr>
                          <m:e>
                            <m:r>
                              <a:rPr lang="en-GB" b="0" i="1" smtClean="0">
                                <a:latin typeface="Cambria Math" charset="0"/>
                              </a:rPr>
                              <m:t>𝑎</m:t>
                            </m:r>
                          </m:e>
                        </m:d>
                      </m:e>
                    </m:func>
                    <m:r>
                      <a:rPr lang="en-GB" b="0" i="1" smtClean="0">
                        <a:latin typeface="Cambria Math" charset="0"/>
                      </a:rPr>
                      <m:t>=0</m:t>
                    </m:r>
                  </m:oMath>
                </a14:m>
                <a:r>
                  <a:rPr lang="en-US" dirty="0"/>
                  <a:t> if one or more columns or rows of </a:t>
                </a:r>
                <a14:m>
                  <m:oMath xmlns:m="http://schemas.openxmlformats.org/officeDocument/2006/math">
                    <m:d>
                      <m:dPr>
                        <m:begChr m:val="["/>
                        <m:endChr m:val="]"/>
                        <m:ctrlPr>
                          <a:rPr lang="en-GB" b="0" i="1" smtClean="0">
                            <a:latin typeface="Cambria Math" panose="02040503050406030204" pitchFamily="18" charset="0"/>
                          </a:rPr>
                        </m:ctrlPr>
                      </m:dPr>
                      <m:e>
                        <m:r>
                          <a:rPr lang="en-GB" b="0" i="1" smtClean="0">
                            <a:latin typeface="Cambria Math" charset="0"/>
                          </a:rPr>
                          <m:t>𝑎</m:t>
                        </m:r>
                      </m:e>
                    </m:d>
                  </m:oMath>
                </a14:m>
                <a:r>
                  <a:rPr lang="en-US" dirty="0"/>
                  <a:t> are not linearly independent.</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a:blip r:embed="rId2"/>
                <a:stretch>
                  <a:fillRect l="-303" r="-908"/>
                </a:stretch>
              </a:blipFill>
            </p:spPr>
            <p:txBody>
              <a:bodyPr/>
              <a:lstStyle/>
              <a:p>
                <a:r>
                  <a:rPr lang="en-US">
                    <a:noFill/>
                  </a:rPr>
                  <a:t> </a:t>
                </a:r>
              </a:p>
            </p:txBody>
          </p:sp>
        </mc:Fallback>
      </mc:AlternateContent>
      <p:pic>
        <p:nvPicPr>
          <p:cNvPr id="8" name="Picture 2" descr="\\172.16.3.215\data4\Graphics\Powerpoint\WILEY WORK\GILAT\Final Files\ch02\gilat_3e_eq_02_44.jpg"/>
          <p:cNvPicPr>
            <a:picLocks noChangeAspect="1" noChangeArrowheads="1"/>
          </p:cNvPicPr>
          <p:nvPr/>
        </p:nvPicPr>
        <p:blipFill>
          <a:blip r:embed="rId3"/>
          <a:stretch>
            <a:fillRect/>
          </a:stretch>
        </p:blipFill>
        <p:spPr bwMode="auto">
          <a:xfrm>
            <a:off x="655308" y="2657618"/>
            <a:ext cx="6945220" cy="734209"/>
          </a:xfrm>
          <a:prstGeom prst="rect">
            <a:avLst/>
          </a:prstGeom>
          <a:solidFill>
            <a:srgbClr val="FFFF00"/>
          </a:solidFill>
        </p:spPr>
      </p:pic>
      <p:pic>
        <p:nvPicPr>
          <p:cNvPr id="4" name="Picture 2" descr="\\172.16.3.215\data4\Graphics\Powerpoint\WILEY WORK\GILAT\Final Files\ch02\gilat_3e_eq_02_44.jpg">
            <a:extLst>
              <a:ext uri="{FF2B5EF4-FFF2-40B4-BE49-F238E27FC236}">
                <a16:creationId xmlns:a16="http://schemas.microsoft.com/office/drawing/2014/main" id="{B30EE4DE-FAE0-7E4B-B6C6-F50F98665DF1}"/>
              </a:ext>
            </a:extLst>
          </p:cNvPr>
          <p:cNvPicPr>
            <a:picLocks noChangeAspect="1" noChangeArrowheads="1"/>
          </p:cNvPicPr>
          <p:nvPr/>
        </p:nvPicPr>
        <p:blipFill>
          <a:blip r:embed="rId3">
            <a:duotone>
              <a:prstClr val="black"/>
              <a:schemeClr val="accent3">
                <a:tint val="45000"/>
                <a:satMod val="400000"/>
              </a:schemeClr>
            </a:duotone>
          </a:blip>
          <a:stretch>
            <a:fillRect/>
          </a:stretch>
        </p:blipFill>
        <p:spPr bwMode="auto">
          <a:xfrm>
            <a:off x="655308" y="2657618"/>
            <a:ext cx="6945220" cy="734209"/>
          </a:xfrm>
          <a:prstGeom prst="rect">
            <a:avLst/>
          </a:prstGeom>
          <a:solidFill>
            <a:srgbClr val="FF0000"/>
          </a:solidFill>
        </p:spPr>
      </p:pic>
    </p:spTree>
    <p:extLst>
      <p:ext uri="{BB962C8B-B14F-4D97-AF65-F5344CB8AC3E}">
        <p14:creationId xmlns:p14="http://schemas.microsoft.com/office/powerpoint/2010/main" val="238372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Example:</a:t>
            </a:r>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dirty="0"/>
          </a:p>
          <a:p>
            <a:pPr marL="45720" indent="0">
              <a:buNone/>
            </a:pPr>
            <a:endParaRPr lang="en-US" dirty="0"/>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l="14080" t="41580" r="6486" b="12593"/>
          <a:stretch/>
        </p:blipFill>
        <p:spPr>
          <a:xfrm>
            <a:off x="2628000" y="1009226"/>
            <a:ext cx="4356000" cy="3142828"/>
          </a:xfrm>
          <a:prstGeom prst="rect">
            <a:avLst/>
          </a:prstGeom>
        </p:spPr>
      </p:pic>
      <p:pic>
        <p:nvPicPr>
          <p:cNvPr id="6" name="Picture 5"/>
          <p:cNvPicPr>
            <a:picLocks noChangeAspect="1"/>
          </p:cNvPicPr>
          <p:nvPr/>
        </p:nvPicPr>
        <p:blipFill rotWithShape="1">
          <a:blip r:embed="rId3" cstate="email">
            <a:extLst>
              <a:ext uri="{28A0092B-C50C-407E-A947-70E740481C1C}">
                <a14:useLocalDpi xmlns:a14="http://schemas.microsoft.com/office/drawing/2010/main" val="0"/>
              </a:ext>
            </a:extLst>
          </a:blip>
          <a:srcRect l="7903" t="9086" r="12661" b="56938"/>
          <a:stretch/>
        </p:blipFill>
        <p:spPr>
          <a:xfrm>
            <a:off x="2628000" y="4152054"/>
            <a:ext cx="4356000" cy="2330027"/>
          </a:xfrm>
          <a:prstGeom prst="rect">
            <a:avLst/>
          </a:prstGeom>
        </p:spPr>
      </p:pic>
    </p:spTree>
    <p:extLst>
      <p:ext uri="{BB962C8B-B14F-4D97-AF65-F5344CB8AC3E}">
        <p14:creationId xmlns:p14="http://schemas.microsoft.com/office/powerpoint/2010/main" val="1747537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Ordinary Differential Equations (ODE):</a:t>
                </a:r>
              </a:p>
              <a:p>
                <a:pPr marL="45720" indent="0">
                  <a:buNone/>
                </a:pPr>
                <a:endParaRPr lang="en-US" b="1" i="1" dirty="0"/>
              </a:p>
              <a:p>
                <a:pPr marL="45720" indent="0">
                  <a:buNone/>
                </a:pPr>
                <a:r>
                  <a:rPr lang="en-US" dirty="0"/>
                  <a:t>An ordinary differential equation is one that contains one dependent variable (e.g. y), one independent variable (e.g. x) and ordinary (as opposed to partial) derivatives of the dependent variable.</a:t>
                </a:r>
              </a:p>
              <a:p>
                <a:pPr marL="45720" indent="0">
                  <a:buNone/>
                </a:pPr>
                <a:r>
                  <a:rPr lang="en-US" dirty="0"/>
                  <a:t>It is said to be linear if its dependence on the dependent variable and its derivatives is linear.</a:t>
                </a:r>
              </a:p>
              <a:p>
                <a:pPr marL="45720" indent="0">
                  <a:buNone/>
                </a:pPr>
                <a:r>
                  <a:rPr lang="en-US" dirty="0"/>
                  <a:t>Examples of linear ODEs:</a:t>
                </a:r>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charset="0"/>
                            </a:rPr>
                            <m:t>𝑑𝑦</m:t>
                          </m:r>
                        </m:num>
                        <m:den>
                          <m:r>
                            <a:rPr lang="en-US" i="1" smtClean="0">
                              <a:latin typeface="Cambria Math" charset="0"/>
                            </a:rPr>
                            <m:t>𝑑𝑥</m:t>
                          </m:r>
                        </m:den>
                      </m:f>
                      <m:r>
                        <a:rPr lang="en-GB" b="0" i="1" smtClean="0">
                          <a:latin typeface="Cambria Math" charset="0"/>
                        </a:rPr>
                        <m:t>=10</m:t>
                      </m:r>
                      <m:r>
                        <a:rPr lang="en-GB" b="0" i="1" smtClean="0">
                          <a:latin typeface="Cambria Math" charset="0"/>
                        </a:rPr>
                        <m:t>𝑥</m:t>
                      </m:r>
                    </m:oMath>
                  </m:oMathPara>
                </a14:m>
                <a:endParaRPr lang="en-US" dirty="0"/>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r>
                        <a:rPr lang="en-GB" b="0" i="1" smtClean="0">
                          <a:latin typeface="Cambria Math" charset="0"/>
                        </a:rPr>
                        <m:t>𝑐</m:t>
                      </m:r>
                      <m:f>
                        <m:fPr>
                          <m:ctrlPr>
                            <a:rPr lang="bg-BG" b="0" i="1" smtClean="0">
                              <a:latin typeface="Cambria Math" panose="02040503050406030204" pitchFamily="18" charset="0"/>
                            </a:rPr>
                          </m:ctrlPr>
                        </m:fPr>
                        <m:num>
                          <m:r>
                            <a:rPr lang="en-GB" b="0" i="1" smtClean="0">
                              <a:latin typeface="Cambria Math" charset="0"/>
                            </a:rPr>
                            <m:t>𝑑𝑥</m:t>
                          </m:r>
                        </m:num>
                        <m:den>
                          <m:r>
                            <a:rPr lang="en-GB" b="0" i="1" smtClean="0">
                              <a:latin typeface="Cambria Math" charset="0"/>
                            </a:rPr>
                            <m:t>𝑑𝑡</m:t>
                          </m:r>
                        </m:den>
                      </m:f>
                      <m:r>
                        <a:rPr lang="en-GB" b="0" i="1" smtClean="0">
                          <a:latin typeface="Cambria Math" charset="0"/>
                        </a:rPr>
                        <m:t>+</m:t>
                      </m:r>
                      <m:r>
                        <a:rPr lang="en-GB" b="0" i="1" smtClean="0">
                          <a:latin typeface="Cambria Math" charset="0"/>
                        </a:rPr>
                        <m:t>𝑘𝑥</m:t>
                      </m:r>
                      <m:r>
                        <a:rPr lang="en-GB" b="0" i="1" smtClean="0">
                          <a:latin typeface="Cambria Math" charset="0"/>
                        </a:rPr>
                        <m:t>=−</m:t>
                      </m:r>
                      <m:r>
                        <a:rPr lang="en-GB" b="0" i="1" smtClean="0">
                          <a:latin typeface="Cambria Math" charset="0"/>
                        </a:rPr>
                        <m:t>𝑚</m:t>
                      </m:r>
                      <m:f>
                        <m:fPr>
                          <m:ctrlPr>
                            <a:rPr lang="bg-BG" b="0" i="1" smtClean="0">
                              <a:latin typeface="Cambria Math" panose="02040503050406030204" pitchFamily="18" charset="0"/>
                            </a:rPr>
                          </m:ctrlPr>
                        </m:fPr>
                        <m:num>
                          <m:sSup>
                            <m:sSupPr>
                              <m:ctrlPr>
                                <a:rPr lang="bg-BG" b="0" i="1" smtClean="0">
                                  <a:latin typeface="Cambria Math" panose="02040503050406030204" pitchFamily="18" charset="0"/>
                                </a:rPr>
                              </m:ctrlPr>
                            </m:sSupPr>
                            <m:e>
                              <m:r>
                                <a:rPr lang="en-GB" b="0" i="1" smtClean="0">
                                  <a:latin typeface="Cambria Math" charset="0"/>
                                </a:rPr>
                                <m:t>𝑑</m:t>
                              </m:r>
                            </m:e>
                            <m:sup>
                              <m:r>
                                <a:rPr lang="en-GB" b="0" i="1" smtClean="0">
                                  <a:latin typeface="Cambria Math" charset="0"/>
                                </a:rPr>
                                <m:t>2</m:t>
                              </m:r>
                            </m:sup>
                          </m:sSup>
                          <m:r>
                            <a:rPr lang="en-GB" b="0" i="1" smtClean="0">
                              <a:latin typeface="Cambria Math" charset="0"/>
                            </a:rPr>
                            <m:t>𝑥</m:t>
                          </m:r>
                        </m:num>
                        <m:den>
                          <m:r>
                            <a:rPr lang="en-GB" b="0" i="1" smtClean="0">
                              <a:latin typeface="Cambria Math" charset="0"/>
                            </a:rPr>
                            <m:t>𝑑</m:t>
                          </m:r>
                          <m:sSup>
                            <m:sSupPr>
                              <m:ctrlPr>
                                <a:rPr lang="en-GB" b="0" i="1" smtClean="0">
                                  <a:latin typeface="Cambria Math" panose="02040503050406030204" pitchFamily="18" charset="0"/>
                                </a:rPr>
                              </m:ctrlPr>
                            </m:sSupPr>
                            <m:e>
                              <m:r>
                                <a:rPr lang="en-GB" b="0" i="1" smtClean="0">
                                  <a:latin typeface="Cambria Math" charset="0"/>
                                </a:rPr>
                                <m:t>𝑡</m:t>
                              </m:r>
                            </m:e>
                            <m:sup>
                              <m:r>
                                <a:rPr lang="en-GB" b="0" i="1" smtClean="0">
                                  <a:latin typeface="Cambria Math" charset="0"/>
                                </a:rPr>
                                <m:t>2</m:t>
                              </m:r>
                            </m:sup>
                          </m:sSup>
                        </m:den>
                      </m:f>
                    </m:oMath>
                  </m:oMathPara>
                </a14:m>
                <a:endParaRPr lang="en-US" dirty="0"/>
              </a:p>
              <a:p>
                <a:pPr marL="45720" indent="0">
                  <a:buNone/>
                </a:pPr>
                <a:endParaRPr lang="en-US" dirty="0"/>
              </a:p>
              <a:p>
                <a:pPr marL="45720" indent="0">
                  <a:buNone/>
                </a:pPr>
                <a:endParaRPr lang="en-US" dirty="0"/>
              </a:p>
              <a:p>
                <a:pPr marL="45720" indent="0">
                  <a:buNone/>
                </a:pPr>
                <a:endParaRPr lang="en-US" b="1" i="1" dirty="0"/>
              </a:p>
              <a:p>
                <a:pPr marL="45720" indent="0">
                  <a:buNone/>
                </a:pPr>
                <a:endParaRPr lang="en-US" b="1" i="1"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540610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Ordinary Differential Equations (ODE):</a:t>
                </a:r>
              </a:p>
              <a:p>
                <a:pPr marL="45720" indent="0">
                  <a:buNone/>
                </a:pPr>
                <a:endParaRPr lang="en-US" b="1" i="1" dirty="0"/>
              </a:p>
              <a:p>
                <a:pPr marL="45720" indent="0">
                  <a:buNone/>
                </a:pPr>
                <a:endParaRPr lang="en-US" dirty="0"/>
              </a:p>
              <a:p>
                <a:pPr marL="45720" indent="0">
                  <a:buNone/>
                </a:pPr>
                <a:r>
                  <a:rPr lang="en-US" dirty="0"/>
                  <a:t>An ODE is non-linear if any of the coefficients are functions of the dependent variable.</a:t>
                </a:r>
              </a:p>
              <a:p>
                <a:pPr marL="45720" indent="0">
                  <a:buNone/>
                </a:pPr>
                <a:endParaRPr lang="en-US" dirty="0"/>
              </a:p>
              <a:p>
                <a:pPr marL="45720" indent="0">
                  <a:buNone/>
                </a:pPr>
                <a:r>
                  <a:rPr lang="en-US" dirty="0"/>
                  <a:t>Examples:</a:t>
                </a:r>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f>
                        <m:fPr>
                          <m:ctrlPr>
                            <a:rPr lang="bg-BG" i="1" smtClean="0">
                              <a:latin typeface="Cambria Math" panose="02040503050406030204" pitchFamily="18" charset="0"/>
                            </a:rPr>
                          </m:ctrlPr>
                        </m:fPr>
                        <m:num>
                          <m:sSup>
                            <m:sSupPr>
                              <m:ctrlPr>
                                <a:rPr lang="bg-BG" i="1" smtClean="0">
                                  <a:latin typeface="Cambria Math" panose="02040503050406030204" pitchFamily="18" charset="0"/>
                                </a:rPr>
                              </m:ctrlPr>
                            </m:sSupPr>
                            <m:e>
                              <m:r>
                                <a:rPr lang="en-GB" b="0" i="1" smtClean="0">
                                  <a:latin typeface="Cambria Math" charset="0"/>
                                </a:rPr>
                                <m:t>𝑑</m:t>
                              </m:r>
                            </m:e>
                            <m:sup>
                              <m:r>
                                <a:rPr lang="en-GB" b="0" i="1" smtClean="0">
                                  <a:latin typeface="Cambria Math" charset="0"/>
                                </a:rPr>
                                <m:t>2</m:t>
                              </m:r>
                            </m:sup>
                          </m:sSup>
                          <m:r>
                            <a:rPr lang="en-GB" b="0" i="1" smtClean="0">
                              <a:latin typeface="Cambria Math" charset="0"/>
                            </a:rPr>
                            <m:t>𝑦</m:t>
                          </m:r>
                        </m:num>
                        <m:den>
                          <m:r>
                            <a:rPr lang="en-GB" b="0" i="1" smtClean="0">
                              <a:latin typeface="Cambria Math" charset="0"/>
                            </a:rPr>
                            <m:t>𝑑</m:t>
                          </m:r>
                          <m:sSup>
                            <m:sSupPr>
                              <m:ctrlPr>
                                <a:rPr lang="en-GB" b="0" i="1" smtClean="0">
                                  <a:latin typeface="Cambria Math" panose="02040503050406030204" pitchFamily="18" charset="0"/>
                                </a:rPr>
                              </m:ctrlPr>
                            </m:sSupPr>
                            <m:e>
                              <m:r>
                                <a:rPr lang="en-GB" b="0" i="1" smtClean="0">
                                  <a:latin typeface="Cambria Math" charset="0"/>
                                </a:rPr>
                                <m:t>𝑡</m:t>
                              </m:r>
                            </m:e>
                            <m:sup>
                              <m:r>
                                <a:rPr lang="en-GB" b="0" i="1" smtClean="0">
                                  <a:latin typeface="Cambria Math" charset="0"/>
                                </a:rPr>
                                <m:t>2</m:t>
                              </m:r>
                            </m:sup>
                          </m:sSup>
                        </m:den>
                      </m:f>
                      <m:r>
                        <a:rPr lang="en-GB" b="0" i="1" smtClean="0">
                          <a:latin typeface="Cambria Math" charset="0"/>
                        </a:rPr>
                        <m:t>+</m:t>
                      </m:r>
                      <m:func>
                        <m:funcPr>
                          <m:ctrlPr>
                            <a:rPr lang="en-GB" b="0" i="1" smtClean="0">
                              <a:latin typeface="Cambria Math" panose="02040503050406030204" pitchFamily="18" charset="0"/>
                            </a:rPr>
                          </m:ctrlPr>
                        </m:funcPr>
                        <m:fName>
                          <m:r>
                            <m:rPr>
                              <m:sty m:val="p"/>
                            </m:rPr>
                            <a:rPr lang="en-GB" b="0" i="0" smtClean="0">
                              <a:latin typeface="Cambria Math" charset="0"/>
                            </a:rPr>
                            <m:t>sin</m:t>
                          </m:r>
                        </m:fName>
                        <m:e>
                          <m:r>
                            <a:rPr lang="en-GB" b="0" i="1" smtClean="0">
                              <a:latin typeface="Cambria Math" charset="0"/>
                            </a:rPr>
                            <m:t>𝑦</m:t>
                          </m:r>
                        </m:e>
                      </m:func>
                      <m:r>
                        <a:rPr lang="en-GB" b="0" i="1" smtClean="0">
                          <a:latin typeface="Cambria Math" charset="0"/>
                        </a:rPr>
                        <m:t>=4</m:t>
                      </m:r>
                    </m:oMath>
                  </m:oMathPara>
                </a14:m>
                <a:endParaRPr lang="en-GB" b="0" dirty="0"/>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r>
                        <a:rPr lang="en-GB" b="0" i="1" smtClean="0">
                          <a:latin typeface="Cambria Math" charset="0"/>
                        </a:rPr>
                        <m:t>𝑦</m:t>
                      </m:r>
                      <m:f>
                        <m:fPr>
                          <m:ctrlPr>
                            <a:rPr lang="bg-BG" i="1">
                              <a:latin typeface="Cambria Math" panose="02040503050406030204" pitchFamily="18" charset="0"/>
                            </a:rPr>
                          </m:ctrlPr>
                        </m:fPr>
                        <m:num>
                          <m:sSup>
                            <m:sSupPr>
                              <m:ctrlPr>
                                <a:rPr lang="bg-BG" i="1">
                                  <a:latin typeface="Cambria Math" panose="02040503050406030204" pitchFamily="18" charset="0"/>
                                </a:rPr>
                              </m:ctrlPr>
                            </m:sSupPr>
                            <m:e>
                              <m:r>
                                <a:rPr lang="en-GB" i="1">
                                  <a:latin typeface="Cambria Math" charset="0"/>
                                </a:rPr>
                                <m:t>𝑑</m:t>
                              </m:r>
                            </m:e>
                            <m:sup>
                              <m:r>
                                <a:rPr lang="en-GB" i="1">
                                  <a:latin typeface="Cambria Math" charset="0"/>
                                </a:rPr>
                                <m:t>2</m:t>
                              </m:r>
                            </m:sup>
                          </m:sSup>
                          <m:r>
                            <a:rPr lang="en-GB" i="1">
                              <a:latin typeface="Cambria Math" charset="0"/>
                            </a:rPr>
                            <m:t>𝑦</m:t>
                          </m:r>
                        </m:num>
                        <m:den>
                          <m:r>
                            <a:rPr lang="en-GB" i="1">
                              <a:latin typeface="Cambria Math" charset="0"/>
                            </a:rPr>
                            <m:t>𝑑</m:t>
                          </m:r>
                          <m:sSup>
                            <m:sSupPr>
                              <m:ctrlPr>
                                <a:rPr lang="en-GB" i="1">
                                  <a:latin typeface="Cambria Math" panose="02040503050406030204" pitchFamily="18" charset="0"/>
                                </a:rPr>
                              </m:ctrlPr>
                            </m:sSupPr>
                            <m:e>
                              <m:r>
                                <a:rPr lang="en-GB" i="1">
                                  <a:latin typeface="Cambria Math" charset="0"/>
                                </a:rPr>
                                <m:t>𝑡</m:t>
                              </m:r>
                            </m:e>
                            <m:sup>
                              <m:r>
                                <a:rPr lang="en-GB" i="1">
                                  <a:latin typeface="Cambria Math" charset="0"/>
                                </a:rPr>
                                <m:t>2</m:t>
                              </m:r>
                            </m:sup>
                          </m:sSup>
                        </m:den>
                      </m:f>
                      <m:r>
                        <a:rPr lang="en-GB" b="0" i="1" smtClean="0">
                          <a:latin typeface="Cambria Math" charset="0"/>
                        </a:rPr>
                        <m:t>+3</m:t>
                      </m:r>
                      <m:r>
                        <a:rPr lang="en-GB" b="0" i="1" smtClean="0">
                          <a:latin typeface="Cambria Math" charset="0"/>
                        </a:rPr>
                        <m:t>𝑦</m:t>
                      </m:r>
                      <m:r>
                        <a:rPr lang="en-GB" b="0" i="1" smtClean="0">
                          <a:latin typeface="Cambria Math" charset="0"/>
                        </a:rPr>
                        <m:t>=8</m:t>
                      </m:r>
                    </m:oMath>
                  </m:oMathPara>
                </a14:m>
                <a:endParaRPr lang="en-GB" b="0"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625586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Ordinary Differential Equations (ODE):</a:t>
                </a:r>
              </a:p>
              <a:p>
                <a:pPr marL="45720" indent="0">
                  <a:buNone/>
                </a:pPr>
                <a:endParaRPr lang="en-US" b="1" i="1" dirty="0"/>
              </a:p>
              <a:p>
                <a:pPr marL="45720" indent="0">
                  <a:buNone/>
                </a:pPr>
                <a:r>
                  <a:rPr lang="en-US" dirty="0"/>
                  <a:t>An ODE is said to be homogeneous if the coefficient of the independent variables is zero. Otherwise it is said to be nonhomogeneous.</a:t>
                </a:r>
              </a:p>
              <a:p>
                <a:pPr marL="45720" indent="0">
                  <a:buNone/>
                </a:pPr>
                <a:endParaRPr lang="en-US" dirty="0"/>
              </a:p>
              <a:p>
                <a:pPr marL="45720" indent="0">
                  <a:buNone/>
                </a:pPr>
                <a:r>
                  <a:rPr lang="en-US" dirty="0"/>
                  <a:t>Examples:</a:t>
                </a:r>
              </a:p>
              <a:p>
                <a:pPr marL="4572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charset="0"/>
                            </a:rPr>
                            <m:t>𝑑𝑦</m:t>
                          </m:r>
                        </m:num>
                        <m:den>
                          <m:r>
                            <a:rPr lang="en-US" i="1">
                              <a:latin typeface="Cambria Math" charset="0"/>
                            </a:rPr>
                            <m:t>𝑑𝑥</m:t>
                          </m:r>
                        </m:den>
                      </m:f>
                      <m:r>
                        <a:rPr lang="en-GB" i="1">
                          <a:latin typeface="Cambria Math" charset="0"/>
                        </a:rPr>
                        <m:t>=10</m:t>
                      </m:r>
                      <m:r>
                        <a:rPr lang="en-GB" i="1">
                          <a:latin typeface="Cambria Math" charset="0"/>
                        </a:rPr>
                        <m:t>𝑥</m:t>
                      </m:r>
                    </m:oMath>
                  </m:oMathPara>
                </a14:m>
                <a:endParaRPr lang="en-US" dirty="0"/>
              </a:p>
              <a:p>
                <a:pPr marL="45720" indent="0">
                  <a:buNone/>
                </a:pPr>
                <a:r>
                  <a:rPr lang="en-US" dirty="0"/>
                  <a:t>Is a linear, nonhomogeneous ODE.</a:t>
                </a:r>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f>
                        <m:fPr>
                          <m:ctrlPr>
                            <a:rPr lang="bg-BG" i="1">
                              <a:latin typeface="Cambria Math" panose="02040503050406030204" pitchFamily="18" charset="0"/>
                            </a:rPr>
                          </m:ctrlPr>
                        </m:fPr>
                        <m:num>
                          <m:sSup>
                            <m:sSupPr>
                              <m:ctrlPr>
                                <a:rPr lang="bg-BG" i="1">
                                  <a:latin typeface="Cambria Math" panose="02040503050406030204" pitchFamily="18" charset="0"/>
                                </a:rPr>
                              </m:ctrlPr>
                            </m:sSupPr>
                            <m:e>
                              <m:r>
                                <a:rPr lang="en-GB" i="1">
                                  <a:latin typeface="Cambria Math" charset="0"/>
                                </a:rPr>
                                <m:t>𝑑</m:t>
                              </m:r>
                            </m:e>
                            <m:sup>
                              <m:r>
                                <a:rPr lang="en-GB" i="1">
                                  <a:latin typeface="Cambria Math" charset="0"/>
                                </a:rPr>
                                <m:t>2</m:t>
                              </m:r>
                            </m:sup>
                          </m:sSup>
                          <m:r>
                            <a:rPr lang="en-GB" i="1">
                              <a:latin typeface="Cambria Math" charset="0"/>
                            </a:rPr>
                            <m:t>𝑦</m:t>
                          </m:r>
                        </m:num>
                        <m:den>
                          <m:r>
                            <a:rPr lang="en-GB" i="1">
                              <a:latin typeface="Cambria Math" charset="0"/>
                            </a:rPr>
                            <m:t>𝑑</m:t>
                          </m:r>
                          <m:sSup>
                            <m:sSupPr>
                              <m:ctrlPr>
                                <a:rPr lang="en-GB" i="1">
                                  <a:latin typeface="Cambria Math" panose="02040503050406030204" pitchFamily="18" charset="0"/>
                                </a:rPr>
                              </m:ctrlPr>
                            </m:sSupPr>
                            <m:e>
                              <m:r>
                                <a:rPr lang="en-GB" i="1">
                                  <a:latin typeface="Cambria Math" charset="0"/>
                                </a:rPr>
                                <m:t>𝑡</m:t>
                              </m:r>
                            </m:e>
                            <m:sup>
                              <m:r>
                                <a:rPr lang="en-GB" i="1">
                                  <a:latin typeface="Cambria Math" charset="0"/>
                                </a:rPr>
                                <m:t>2</m:t>
                              </m:r>
                            </m:sup>
                          </m:sSup>
                        </m:den>
                      </m:f>
                      <m:r>
                        <a:rPr lang="en-GB" i="1">
                          <a:latin typeface="Cambria Math" charset="0"/>
                        </a:rPr>
                        <m:t>+</m:t>
                      </m:r>
                      <m:func>
                        <m:funcPr>
                          <m:ctrlPr>
                            <a:rPr lang="en-GB" i="1">
                              <a:latin typeface="Cambria Math" panose="02040503050406030204" pitchFamily="18" charset="0"/>
                            </a:rPr>
                          </m:ctrlPr>
                        </m:funcPr>
                        <m:fName>
                          <m:r>
                            <m:rPr>
                              <m:sty m:val="p"/>
                            </m:rPr>
                            <a:rPr lang="en-GB">
                              <a:latin typeface="Cambria Math" charset="0"/>
                            </a:rPr>
                            <m:t>sin</m:t>
                          </m:r>
                        </m:fName>
                        <m:e>
                          <m:r>
                            <a:rPr lang="en-GB" i="1">
                              <a:latin typeface="Cambria Math" charset="0"/>
                            </a:rPr>
                            <m:t>𝑦</m:t>
                          </m:r>
                        </m:e>
                      </m:func>
                      <m:r>
                        <a:rPr lang="en-GB" i="1">
                          <a:latin typeface="Cambria Math" charset="0"/>
                        </a:rPr>
                        <m:t>=4</m:t>
                      </m:r>
                    </m:oMath>
                  </m:oMathPara>
                </a14:m>
                <a:endParaRPr lang="en-GB" dirty="0"/>
              </a:p>
              <a:p>
                <a:pPr marL="45720" indent="0">
                  <a:buNone/>
                </a:pPr>
                <a:r>
                  <a:rPr lang="en-US" dirty="0"/>
                  <a:t>Is a non-linear, homogeneous ODE.</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889604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Ordinary Differential Equations (ODE):</a:t>
                </a:r>
              </a:p>
              <a:p>
                <a:pPr marL="45720" indent="0">
                  <a:buNone/>
                </a:pPr>
                <a:endParaRPr lang="en-US" dirty="0"/>
              </a:p>
              <a:p>
                <a:pPr marL="45720" indent="0">
                  <a:buNone/>
                </a:pPr>
                <a:endParaRPr lang="en-US" dirty="0"/>
              </a:p>
              <a:p>
                <a:pPr marL="45720" indent="0">
                  <a:buNone/>
                </a:pPr>
                <a:r>
                  <a:rPr lang="en-US" dirty="0"/>
                  <a:t>The order of an ODE is the highest derivative that appears in the equation.</a:t>
                </a:r>
              </a:p>
              <a:p>
                <a:pPr marL="45720" indent="0">
                  <a:buNone/>
                </a:pPr>
                <a:endParaRPr lang="en-US" dirty="0"/>
              </a:p>
              <a:p>
                <a:pPr marL="45720" indent="0">
                  <a:buNone/>
                </a:pPr>
                <a:r>
                  <a:rPr lang="en-US" dirty="0"/>
                  <a:t>Example:</a:t>
                </a:r>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f>
                        <m:fPr>
                          <m:ctrlPr>
                            <a:rPr lang="bg-BG" i="1">
                              <a:latin typeface="Cambria Math" panose="02040503050406030204" pitchFamily="18" charset="0"/>
                            </a:rPr>
                          </m:ctrlPr>
                        </m:fPr>
                        <m:num>
                          <m:sSup>
                            <m:sSupPr>
                              <m:ctrlPr>
                                <a:rPr lang="bg-BG" i="1">
                                  <a:latin typeface="Cambria Math" panose="02040503050406030204" pitchFamily="18" charset="0"/>
                                </a:rPr>
                              </m:ctrlPr>
                            </m:sSupPr>
                            <m:e>
                              <m:r>
                                <a:rPr lang="en-GB" i="1">
                                  <a:latin typeface="Cambria Math" charset="0"/>
                                </a:rPr>
                                <m:t>𝑑</m:t>
                              </m:r>
                            </m:e>
                            <m:sup>
                              <m:r>
                                <a:rPr lang="en-GB" i="1">
                                  <a:latin typeface="Cambria Math" charset="0"/>
                                </a:rPr>
                                <m:t>2</m:t>
                              </m:r>
                            </m:sup>
                          </m:sSup>
                          <m:r>
                            <a:rPr lang="en-GB" i="1">
                              <a:latin typeface="Cambria Math" charset="0"/>
                            </a:rPr>
                            <m:t>𝑦</m:t>
                          </m:r>
                        </m:num>
                        <m:den>
                          <m:r>
                            <a:rPr lang="en-GB" i="1">
                              <a:latin typeface="Cambria Math" charset="0"/>
                            </a:rPr>
                            <m:t>𝑑</m:t>
                          </m:r>
                          <m:sSup>
                            <m:sSupPr>
                              <m:ctrlPr>
                                <a:rPr lang="en-GB" i="1">
                                  <a:latin typeface="Cambria Math" panose="02040503050406030204" pitchFamily="18" charset="0"/>
                                </a:rPr>
                              </m:ctrlPr>
                            </m:sSupPr>
                            <m:e>
                              <m:r>
                                <a:rPr lang="en-GB" i="1">
                                  <a:latin typeface="Cambria Math" charset="0"/>
                                </a:rPr>
                                <m:t>𝑡</m:t>
                              </m:r>
                            </m:e>
                            <m:sup>
                              <m:r>
                                <a:rPr lang="en-GB" i="1">
                                  <a:latin typeface="Cambria Math" charset="0"/>
                                </a:rPr>
                                <m:t>2</m:t>
                              </m:r>
                            </m:sup>
                          </m:sSup>
                        </m:den>
                      </m:f>
                      <m:r>
                        <a:rPr lang="en-GB" i="1">
                          <a:latin typeface="Cambria Math" charset="0"/>
                        </a:rPr>
                        <m:t>+</m:t>
                      </m:r>
                      <m:func>
                        <m:funcPr>
                          <m:ctrlPr>
                            <a:rPr lang="en-GB" i="1">
                              <a:latin typeface="Cambria Math" panose="02040503050406030204" pitchFamily="18" charset="0"/>
                            </a:rPr>
                          </m:ctrlPr>
                        </m:funcPr>
                        <m:fName>
                          <m:r>
                            <m:rPr>
                              <m:sty m:val="p"/>
                            </m:rPr>
                            <a:rPr lang="en-GB">
                              <a:latin typeface="Cambria Math" charset="0"/>
                            </a:rPr>
                            <m:t>sin</m:t>
                          </m:r>
                        </m:fName>
                        <m:e>
                          <m:r>
                            <a:rPr lang="en-GB" i="1">
                              <a:latin typeface="Cambria Math" charset="0"/>
                            </a:rPr>
                            <m:t>𝑦</m:t>
                          </m:r>
                        </m:e>
                      </m:func>
                      <m:r>
                        <a:rPr lang="en-GB" i="1">
                          <a:latin typeface="Cambria Math" charset="0"/>
                        </a:rPr>
                        <m:t>=4</m:t>
                      </m:r>
                    </m:oMath>
                  </m:oMathPara>
                </a14:m>
                <a:endParaRPr lang="en-GB" dirty="0"/>
              </a:p>
              <a:p>
                <a:pPr marL="45720" indent="0">
                  <a:buNone/>
                </a:pPr>
                <a:endParaRPr lang="en-GB" dirty="0"/>
              </a:p>
              <a:p>
                <a:pPr marL="45720" indent="0">
                  <a:buNone/>
                </a:pPr>
                <a:r>
                  <a:rPr lang="en-GB" dirty="0"/>
                  <a:t>I</a:t>
                </a:r>
                <a:r>
                  <a:rPr lang="en-US" dirty="0"/>
                  <a:t>s a second order ODE.</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1600"/>
                </a:stretch>
              </a:blipFill>
            </p:spPr>
            <p:txBody>
              <a:bodyPr/>
              <a:lstStyle/>
              <a:p>
                <a:r>
                  <a:rPr lang="en-US">
                    <a:noFill/>
                  </a:rPr>
                  <a:t> </a:t>
                </a:r>
              </a:p>
            </p:txBody>
          </p:sp>
        </mc:Fallback>
      </mc:AlternateContent>
    </p:spTree>
    <p:extLst>
      <p:ext uri="{BB962C8B-B14F-4D97-AF65-F5344CB8AC3E}">
        <p14:creationId xmlns:p14="http://schemas.microsoft.com/office/powerpoint/2010/main" val="1710561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The Intermediate Value Theorem:</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br>
                  <a:rPr lang="en-US" dirty="0"/>
                </a:br>
                <a:endParaRPr lang="en-US" dirty="0"/>
              </a:p>
              <a:p>
                <a:pPr marL="45720" indent="0">
                  <a:buNone/>
                </a:pPr>
                <a:endParaRPr lang="en-US" dirty="0"/>
              </a:p>
              <a:p>
                <a:pPr>
                  <a:buClr>
                    <a:schemeClr val="tx1"/>
                  </a:buClr>
                  <a:buFont typeface="Arial" charset="0"/>
                  <a:buChar char="•"/>
                </a:pPr>
                <a:r>
                  <a:rPr lang="en-US" dirty="0"/>
                  <a:t>States that if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is continuous in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𝑏</m:t>
                        </m:r>
                      </m:e>
                    </m:d>
                  </m:oMath>
                </a14:m>
                <a:r>
                  <a:rPr lang="en-US" dirty="0"/>
                  <a:t> and </a:t>
                </a:r>
                <a14:m>
                  <m:oMath xmlns:m="http://schemas.openxmlformats.org/officeDocument/2006/math">
                    <m:r>
                      <a:rPr lang="en-GB" b="0" i="1" smtClean="0">
                        <a:latin typeface="Cambria Math" charset="0"/>
                      </a:rPr>
                      <m:t>𝑀</m:t>
                    </m:r>
                  </m:oMath>
                </a14:m>
                <a:r>
                  <a:rPr lang="en-US" dirty="0"/>
                  <a:t> is any number between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𝑎</m:t>
                    </m:r>
                    <m:r>
                      <a:rPr lang="en-GB" b="0" i="1" smtClean="0">
                        <a:latin typeface="Cambria Math" charset="0"/>
                      </a:rPr>
                      <m:t>)</m:t>
                    </m:r>
                  </m:oMath>
                </a14:m>
                <a:r>
                  <a:rPr lang="en-US" dirty="0"/>
                  <a:t> and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𝑏</m:t>
                    </m:r>
                    <m:r>
                      <a:rPr lang="en-GB" b="0" i="1" smtClean="0">
                        <a:latin typeface="Cambria Math" charset="0"/>
                      </a:rPr>
                      <m:t>)</m:t>
                    </m:r>
                  </m:oMath>
                </a14:m>
                <a:r>
                  <a:rPr lang="en-US" dirty="0"/>
                  <a:t> then </a:t>
                </a:r>
                <a14:m>
                  <m:oMath xmlns:m="http://schemas.openxmlformats.org/officeDocument/2006/math">
                    <m:r>
                      <a:rPr lang="en-US" i="1" smtClean="0">
                        <a:latin typeface="Cambria Math" charset="0"/>
                        <a:ea typeface="Cambria Math" charset="0"/>
                        <a:cs typeface="Cambria Math" charset="0"/>
                      </a:rPr>
                      <m:t>∃</m:t>
                    </m:r>
                    <m:r>
                      <a:rPr lang="en-GB" b="0" i="1" smtClean="0">
                        <a:latin typeface="Cambria Math" charset="0"/>
                        <a:ea typeface="Cambria Math" charset="0"/>
                        <a:cs typeface="Cambria Math" charset="0"/>
                      </a:rPr>
                      <m:t> </m:t>
                    </m:r>
                    <m:r>
                      <a:rPr lang="en-GB" b="0" i="1" smtClean="0">
                        <a:latin typeface="Cambria Math" charset="0"/>
                        <a:ea typeface="Cambria Math" charset="0"/>
                        <a:cs typeface="Cambria Math" charset="0"/>
                      </a:rPr>
                      <m:t>𝑐</m:t>
                    </m:r>
                    <m:r>
                      <a:rPr lang="en-GB" b="0" i="1" smtClean="0">
                        <a:latin typeface="Cambria Math" charset="0"/>
                        <a:ea typeface="Cambria Math" charset="0"/>
                        <a:cs typeface="Cambria Math" charset="0"/>
                      </a:rPr>
                      <m:t> ∈</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𝑏</m:t>
                        </m:r>
                      </m:e>
                    </m:d>
                  </m:oMath>
                </a14:m>
                <a:r>
                  <a:rPr lang="en-US" dirty="0"/>
                  <a:t> such that </a:t>
                </a:r>
                <a14:m>
                  <m:oMath xmlns:m="http://schemas.openxmlformats.org/officeDocument/2006/math">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𝑐</m:t>
                        </m:r>
                      </m:e>
                    </m:d>
                    <m:r>
                      <a:rPr lang="en-GB" b="0" i="1" smtClean="0">
                        <a:latin typeface="Cambria Math" charset="0"/>
                      </a:rPr>
                      <m:t>=</m:t>
                    </m:r>
                    <m:r>
                      <a:rPr lang="en-GB" b="0" i="1" smtClean="0">
                        <a:latin typeface="Cambria Math" charset="0"/>
                      </a:rPr>
                      <m:t>𝑀</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800"/>
                </a:stretch>
              </a:blipFill>
            </p:spPr>
            <p:txBody>
              <a:bodyPr/>
              <a:lstStyle/>
              <a:p>
                <a:r>
                  <a:rPr lang="en-US">
                    <a:noFill/>
                  </a:rPr>
                  <a:t> </a:t>
                </a:r>
              </a:p>
            </p:txBody>
          </p:sp>
        </mc:Fallback>
      </mc:AlternateContent>
      <p:pic>
        <p:nvPicPr>
          <p:cNvPr id="4" name="Picture 2" descr="\\172.16.3.215\data4\Graphics\Powerpoint\WILEY WORK\GILAT\Final Files\ch02\gilat_3e_fig_02_2_2.jpg"/>
          <p:cNvPicPr>
            <a:picLocks noChangeAspect="1" noChangeArrowheads="1"/>
          </p:cNvPicPr>
          <p:nvPr/>
        </p:nvPicPr>
        <p:blipFill>
          <a:blip r:embed="rId3"/>
          <a:srcRect/>
          <a:stretch>
            <a:fillRect/>
          </a:stretch>
        </p:blipFill>
        <p:spPr bwMode="auto">
          <a:xfrm>
            <a:off x="2908480" y="1617875"/>
            <a:ext cx="3404268" cy="2373362"/>
          </a:xfrm>
          <a:prstGeom prst="rect">
            <a:avLst/>
          </a:prstGeom>
          <a:noFill/>
        </p:spPr>
      </p:pic>
    </p:spTree>
    <p:extLst>
      <p:ext uri="{BB962C8B-B14F-4D97-AF65-F5344CB8AC3E}">
        <p14:creationId xmlns:p14="http://schemas.microsoft.com/office/powerpoint/2010/main" val="846942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Ordinary Differential Equations (ODE):</a:t>
                </a:r>
              </a:p>
              <a:p>
                <a:pPr marL="45720" indent="0">
                  <a:buNone/>
                </a:pPr>
                <a:endParaRPr lang="en-US" dirty="0"/>
              </a:p>
              <a:p>
                <a:pPr marL="45720" indent="0">
                  <a:buNone/>
                </a:pPr>
                <a:endParaRPr lang="en-US" dirty="0"/>
              </a:p>
              <a:p>
                <a:pPr marL="45720" indent="0">
                  <a:buNone/>
                </a:pPr>
                <a:r>
                  <a:rPr lang="en-US" dirty="0"/>
                  <a:t>Boundary Conditions/Initial Conditions:</a:t>
                </a:r>
              </a:p>
              <a:p>
                <a:pPr marL="45720" indent="0">
                  <a:buNone/>
                </a:pPr>
                <a:endParaRPr lang="en-US" dirty="0"/>
              </a:p>
              <a:p>
                <a:pPr marL="45720" indent="0">
                  <a:buNone/>
                </a:pPr>
                <a:r>
                  <a:rPr lang="en-US" dirty="0"/>
                  <a:t>To eliminate integration constants when solving a DE we apply constraints. These are referred to as boundary conditions (solutions to the DE at particular points) and in the case of time dependent DEs, initial conditions (or the solution to the DE at </a:t>
                </a:r>
                <a14:m>
                  <m:oMath xmlns:m="http://schemas.openxmlformats.org/officeDocument/2006/math">
                    <m:r>
                      <a:rPr lang="en-GB" b="0" i="1" smtClean="0">
                        <a:latin typeface="Cambria Math" charset="0"/>
                      </a:rPr>
                      <m:t>𝑡</m:t>
                    </m:r>
                    <m:r>
                      <a:rPr lang="en-GB" b="0" i="1" smtClean="0">
                        <a:latin typeface="Cambria Math" charset="0"/>
                      </a:rPr>
                      <m:t>=0</m:t>
                    </m:r>
                  </m:oMath>
                </a14:m>
                <a:r>
                  <a:rPr lang="en-US" dirty="0"/>
                  <a:t>).</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582"/>
                </a:stretch>
              </a:blipFill>
            </p:spPr>
            <p:txBody>
              <a:bodyPr/>
              <a:lstStyle/>
              <a:p>
                <a:r>
                  <a:rPr lang="en-US">
                    <a:noFill/>
                  </a:rPr>
                  <a:t> </a:t>
                </a:r>
              </a:p>
            </p:txBody>
          </p:sp>
        </mc:Fallback>
      </mc:AlternateContent>
    </p:spTree>
    <p:extLst>
      <p:ext uri="{BB962C8B-B14F-4D97-AF65-F5344CB8AC3E}">
        <p14:creationId xmlns:p14="http://schemas.microsoft.com/office/powerpoint/2010/main" val="647457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239143"/>
            <a:ext cx="8383423" cy="6671128"/>
          </a:xfrm>
        </p:spPr>
        <p:txBody>
          <a:bodyPr>
            <a:normAutofit/>
          </a:bodyPr>
          <a:lstStyle/>
          <a:p>
            <a:pPr marL="45720" indent="0">
              <a:buNone/>
            </a:pPr>
            <a:endParaRPr lang="en-US" dirty="0"/>
          </a:p>
          <a:p>
            <a:pPr marL="45720" indent="0">
              <a:buNone/>
            </a:pPr>
            <a:r>
              <a:rPr lang="en-US" b="1" i="1" dirty="0"/>
              <a:t>Solution to Non-Homogeneous Linear First Order ODE:</a:t>
            </a:r>
          </a:p>
          <a:p>
            <a:pPr marL="45720" indent="0">
              <a:buNone/>
            </a:pPr>
            <a:endParaRPr lang="en-US" b="1" i="1" dirty="0"/>
          </a:p>
          <a:p>
            <a:pPr marL="45720" indent="0">
              <a:buNone/>
            </a:pPr>
            <a:r>
              <a:rPr lang="en-US" dirty="0"/>
              <a:t>Consider:</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Multiply both sides of this equation by the following integrating factor:</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This gives (do it as an exercise!):</a:t>
            </a:r>
          </a:p>
          <a:p>
            <a:pPr marL="45720" indent="0">
              <a:buNone/>
            </a:pPr>
            <a:endParaRPr lang="en-US" dirty="0"/>
          </a:p>
          <a:p>
            <a:pPr marL="45720" indent="0">
              <a:buNone/>
            </a:pPr>
            <a:endParaRPr lang="en-US" dirty="0"/>
          </a:p>
        </p:txBody>
      </p:sp>
      <p:pic>
        <p:nvPicPr>
          <p:cNvPr id="4" name="Picture 2" descr="\\172.16.3.215\data4\Graphics\Powerpoint\WILEY WORK\GILAT\Final Files\ch02\gilat_3e_eq_02_48.jpg"/>
          <p:cNvPicPr>
            <a:picLocks noChangeAspect="1" noChangeArrowheads="1"/>
          </p:cNvPicPr>
          <p:nvPr/>
        </p:nvPicPr>
        <p:blipFill>
          <a:blip r:embed="rId2"/>
          <a:stretch>
            <a:fillRect/>
          </a:stretch>
        </p:blipFill>
        <p:spPr bwMode="auto">
          <a:xfrm>
            <a:off x="657013" y="2267373"/>
            <a:ext cx="5884333" cy="588433"/>
          </a:xfrm>
          <a:prstGeom prst="rect">
            <a:avLst/>
          </a:prstGeom>
          <a:noFill/>
        </p:spPr>
      </p:pic>
      <p:pic>
        <p:nvPicPr>
          <p:cNvPr id="5" name="Picture 2" descr="\\172.16.3.215\data4\Graphics\Powerpoint\WILEY WORK\GILAT\Final Files\ch02\gilat_3e_eq_02_49.jpg"/>
          <p:cNvPicPr>
            <a:picLocks noChangeAspect="1" noChangeArrowheads="1"/>
          </p:cNvPicPr>
          <p:nvPr/>
        </p:nvPicPr>
        <p:blipFill>
          <a:blip r:embed="rId3"/>
          <a:stretch>
            <a:fillRect/>
          </a:stretch>
        </p:blipFill>
        <p:spPr bwMode="auto">
          <a:xfrm>
            <a:off x="657013" y="4193394"/>
            <a:ext cx="5764953" cy="650616"/>
          </a:xfrm>
          <a:prstGeom prst="rect">
            <a:avLst/>
          </a:prstGeom>
          <a:noFill/>
        </p:spPr>
      </p:pic>
      <p:pic>
        <p:nvPicPr>
          <p:cNvPr id="6" name="Picture 2" descr="\\172.16.3.215\data4\Graphics\Powerpoint\WILEY WORK\GILAT\Final Files\ch02\gilat_3e_eq_02_50.jpg"/>
          <p:cNvPicPr>
            <a:picLocks noChangeAspect="1" noChangeArrowheads="1"/>
          </p:cNvPicPr>
          <p:nvPr/>
        </p:nvPicPr>
        <p:blipFill>
          <a:blip r:embed="rId4"/>
          <a:stretch>
            <a:fillRect/>
          </a:stretch>
        </p:blipFill>
        <p:spPr bwMode="auto">
          <a:xfrm>
            <a:off x="657013" y="5986240"/>
            <a:ext cx="6123940" cy="577400"/>
          </a:xfrm>
          <a:prstGeom prst="rect">
            <a:avLst/>
          </a:prstGeom>
          <a:noFill/>
        </p:spPr>
      </p:pic>
    </p:spTree>
    <p:extLst>
      <p:ext uri="{BB962C8B-B14F-4D97-AF65-F5344CB8AC3E}">
        <p14:creationId xmlns:p14="http://schemas.microsoft.com/office/powerpoint/2010/main" val="20000917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Solution to a Non-Homogeneous Linear First-Order ODE:</a:t>
                </a:r>
              </a:p>
              <a:p>
                <a:pPr marL="45720" indent="0">
                  <a:buNone/>
                </a:pPr>
                <a:endParaRPr lang="en-US" b="1" i="1" dirty="0"/>
              </a:p>
              <a:p>
                <a:pPr marL="45720" indent="0">
                  <a:buNone/>
                </a:pPr>
                <a:r>
                  <a:rPr lang="en-US" dirty="0"/>
                  <a:t>Integrating both sides gives:</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Dividing through by </a:t>
                </a:r>
                <a14:m>
                  <m:oMath xmlns:m="http://schemas.openxmlformats.org/officeDocument/2006/math">
                    <m:r>
                      <a:rPr lang="en-US" i="1" smtClean="0">
                        <a:latin typeface="Cambria Math" charset="0"/>
                        <a:ea typeface="Cambria Math" charset="0"/>
                        <a:cs typeface="Cambria Math" charset="0"/>
                      </a:rPr>
                      <m:t>𝜇</m:t>
                    </m:r>
                    <m:d>
                      <m:dPr>
                        <m:ctrlPr>
                          <a:rPr lang="en-GB"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𝑥</m:t>
                        </m:r>
                      </m:e>
                    </m:d>
                  </m:oMath>
                </a14:m>
                <a:r>
                  <a:rPr lang="en-US" dirty="0"/>
                  <a:t> gives:</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The constant of integration is determined from a constraint which is problem dependent.</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51.jpg"/>
          <p:cNvPicPr>
            <a:picLocks noChangeAspect="1" noChangeArrowheads="1"/>
          </p:cNvPicPr>
          <p:nvPr/>
        </p:nvPicPr>
        <p:blipFill>
          <a:blip r:embed="rId3"/>
          <a:stretch>
            <a:fillRect/>
          </a:stretch>
        </p:blipFill>
        <p:spPr bwMode="auto">
          <a:xfrm>
            <a:off x="643467" y="2066395"/>
            <a:ext cx="6164580" cy="528393"/>
          </a:xfrm>
          <a:prstGeom prst="rect">
            <a:avLst/>
          </a:prstGeom>
          <a:noFill/>
        </p:spPr>
      </p:pic>
      <p:pic>
        <p:nvPicPr>
          <p:cNvPr id="5" name="Picture 2" descr="\\172.16.3.215\data4\Graphics\Powerpoint\WILEY WORK\GILAT\Final Files\ch02\gilat_3e_eq_02_52.jpg"/>
          <p:cNvPicPr>
            <a:picLocks noChangeAspect="1" noChangeArrowheads="1"/>
          </p:cNvPicPr>
          <p:nvPr/>
        </p:nvPicPr>
        <p:blipFill>
          <a:blip r:embed="rId4">
            <a:duotone>
              <a:prstClr val="black"/>
              <a:schemeClr val="accent3">
                <a:tint val="45000"/>
                <a:satMod val="400000"/>
              </a:schemeClr>
            </a:duotone>
          </a:blip>
          <a:stretch>
            <a:fillRect/>
          </a:stretch>
        </p:blipFill>
        <p:spPr bwMode="auto">
          <a:xfrm>
            <a:off x="643467" y="3868559"/>
            <a:ext cx="6374553" cy="678434"/>
          </a:xfrm>
          <a:prstGeom prst="rect">
            <a:avLst/>
          </a:prstGeom>
          <a:noFill/>
        </p:spPr>
      </p:pic>
    </p:spTree>
    <p:extLst>
      <p:ext uri="{BB962C8B-B14F-4D97-AF65-F5344CB8AC3E}">
        <p14:creationId xmlns:p14="http://schemas.microsoft.com/office/powerpoint/2010/main" val="811690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Solution to an Homogeneous Linear Second-Order ODE:</a:t>
                </a:r>
              </a:p>
              <a:p>
                <a:pPr marL="45720" indent="0">
                  <a:buNone/>
                </a:pPr>
                <a:endParaRPr lang="en-US" dirty="0"/>
              </a:p>
              <a:p>
                <a:pPr marL="45720" indent="0">
                  <a:buNone/>
                </a:pPr>
                <a:r>
                  <a:rPr lang="en-US" dirty="0"/>
                  <a:t>Consider:</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where </a:t>
                </a:r>
                <a14:m>
                  <m:oMath xmlns:m="http://schemas.openxmlformats.org/officeDocument/2006/math">
                    <m:r>
                      <a:rPr lang="en-GB" b="0" i="1" smtClean="0">
                        <a:latin typeface="Cambria Math" charset="0"/>
                      </a:rPr>
                      <m:t>𝑎</m:t>
                    </m:r>
                  </m:oMath>
                </a14:m>
                <a:r>
                  <a:rPr lang="en-US" dirty="0"/>
                  <a:t> and </a:t>
                </a:r>
                <a14:m>
                  <m:oMath xmlns:m="http://schemas.openxmlformats.org/officeDocument/2006/math">
                    <m:r>
                      <a:rPr lang="en-GB" b="0" i="1" smtClean="0">
                        <a:latin typeface="Cambria Math" charset="0"/>
                      </a:rPr>
                      <m:t>𝑏</m:t>
                    </m:r>
                  </m:oMath>
                </a14:m>
                <a:r>
                  <a:rPr lang="en-US" dirty="0"/>
                  <a:t> are constants.</a:t>
                </a:r>
              </a:p>
              <a:p>
                <a:pPr marL="45720" indent="0">
                  <a:buNone/>
                </a:pPr>
                <a:endParaRPr lang="en-US" dirty="0"/>
              </a:p>
              <a:p>
                <a:pPr marL="45720" indent="0">
                  <a:buNone/>
                </a:pPr>
                <a:r>
                  <a:rPr lang="en-US" dirty="0"/>
                  <a:t>The general solution to this equation is found by substituting </a:t>
                </a:r>
                <a14:m>
                  <m:oMath xmlns:m="http://schemas.openxmlformats.org/officeDocument/2006/math">
                    <m:r>
                      <a:rPr lang="en-GB" b="0" i="1" smtClean="0">
                        <a:latin typeface="Cambria Math" charset="0"/>
                      </a:rPr>
                      <m:t>𝑦</m:t>
                    </m:r>
                    <m:r>
                      <a:rPr lang="en-GB" b="0" i="1" smtClean="0">
                        <a:latin typeface="Cambria Math" charset="0"/>
                      </a:rPr>
                      <m:t>=</m:t>
                    </m:r>
                    <m:sSup>
                      <m:sSupPr>
                        <m:ctrlPr>
                          <a:rPr lang="en-GB" b="0" i="1" smtClean="0">
                            <a:latin typeface="Cambria Math" panose="02040503050406030204" pitchFamily="18" charset="0"/>
                          </a:rPr>
                        </m:ctrlPr>
                      </m:sSupPr>
                      <m:e>
                        <m:r>
                          <a:rPr lang="en-GB" b="0" i="1" smtClean="0">
                            <a:latin typeface="Cambria Math" charset="0"/>
                          </a:rPr>
                          <m:t>𝑒</m:t>
                        </m:r>
                      </m:e>
                      <m:sup>
                        <m:r>
                          <a:rPr lang="en-GB" b="0" i="1" smtClean="0">
                            <a:latin typeface="Cambria Math" charset="0"/>
                          </a:rPr>
                          <m:t>𝑠𝑥</m:t>
                        </m:r>
                      </m:sup>
                    </m:sSup>
                  </m:oMath>
                </a14:m>
                <a:r>
                  <a:rPr lang="en-US" dirty="0"/>
                  <a:t>. The resulting equation is called the characteristic equation:</a:t>
                </a: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5" name="Picture 2" descr="\\172.16.3.215\data4\Graphics\Powerpoint\WILEY WORK\GILAT\Final Files\ch02\gilat_3e_eq_02_53.jpg"/>
          <p:cNvPicPr>
            <a:picLocks noChangeAspect="1" noChangeArrowheads="1"/>
          </p:cNvPicPr>
          <p:nvPr/>
        </p:nvPicPr>
        <p:blipFill>
          <a:blip r:embed="rId3"/>
          <a:stretch>
            <a:fillRect/>
          </a:stretch>
        </p:blipFill>
        <p:spPr bwMode="auto">
          <a:xfrm>
            <a:off x="677333" y="2183016"/>
            <a:ext cx="5724313" cy="662384"/>
          </a:xfrm>
          <a:prstGeom prst="rect">
            <a:avLst/>
          </a:prstGeom>
          <a:noFill/>
        </p:spPr>
      </p:pic>
      <p:pic>
        <p:nvPicPr>
          <p:cNvPr id="6" name="Picture 2" descr="\\172.16.3.215\data4\Graphics\Powerpoint\WILEY WORK\GILAT\Final Files\ch02\gilat_3e_eq_02_54.jpg"/>
          <p:cNvPicPr>
            <a:picLocks noChangeAspect="1" noChangeArrowheads="1"/>
          </p:cNvPicPr>
          <p:nvPr/>
        </p:nvPicPr>
        <p:blipFill>
          <a:blip r:embed="rId4"/>
          <a:stretch>
            <a:fillRect/>
          </a:stretch>
        </p:blipFill>
        <p:spPr bwMode="auto">
          <a:xfrm>
            <a:off x="677333" y="5439632"/>
            <a:ext cx="5737860" cy="319681"/>
          </a:xfrm>
          <a:prstGeom prst="rect">
            <a:avLst/>
          </a:prstGeom>
          <a:noFill/>
        </p:spPr>
      </p:pic>
    </p:spTree>
    <p:extLst>
      <p:ext uri="{BB962C8B-B14F-4D97-AF65-F5344CB8AC3E}">
        <p14:creationId xmlns:p14="http://schemas.microsoft.com/office/powerpoint/2010/main" val="5515415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Solution to an Homogeneous Linear Second-Order ODE:</a:t>
                </a:r>
              </a:p>
              <a:p>
                <a:pPr marL="45720" indent="0">
                  <a:buNone/>
                </a:pPr>
                <a:endParaRPr lang="en-US" dirty="0"/>
              </a:p>
              <a:p>
                <a:pPr marL="45720" indent="0">
                  <a:buNone/>
                </a:pPr>
                <a:r>
                  <a:rPr lang="en-US" dirty="0"/>
                  <a:t>The solution is obtained from the quadratic formula:</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The general solution is then:</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If </a:t>
                </a:r>
                <a14:m>
                  <m:oMath xmlns:m="http://schemas.openxmlformats.org/officeDocument/2006/math">
                    <m:sSup>
                      <m:sSupPr>
                        <m:ctrlPr>
                          <a:rPr lang="en-US" i="1" smtClean="0">
                            <a:latin typeface="Cambria Math" panose="02040503050406030204" pitchFamily="18" charset="0"/>
                          </a:rPr>
                        </m:ctrlPr>
                      </m:sSupPr>
                      <m:e>
                        <m:r>
                          <a:rPr lang="en-GB" b="0" i="1" smtClean="0">
                            <a:latin typeface="Cambria Math" charset="0"/>
                          </a:rPr>
                          <m:t>𝑏</m:t>
                        </m:r>
                      </m:e>
                      <m:sup>
                        <m:r>
                          <a:rPr lang="en-GB" b="0" i="1" smtClean="0">
                            <a:latin typeface="Cambria Math" charset="0"/>
                          </a:rPr>
                          <m:t>2</m:t>
                        </m:r>
                      </m:sup>
                    </m:sSup>
                    <m:r>
                      <a:rPr lang="en-GB" b="0" i="1" smtClean="0">
                        <a:latin typeface="Cambria Math" charset="0"/>
                      </a:rPr>
                      <m:t>&lt;4</m:t>
                    </m:r>
                    <m:r>
                      <a:rPr lang="en-GB" b="0" i="1" smtClean="0">
                        <a:latin typeface="Cambria Math" charset="0"/>
                      </a:rPr>
                      <m:t>𝑎𝑐</m:t>
                    </m:r>
                  </m:oMath>
                </a14:m>
                <a:r>
                  <a:rPr lang="en-US" dirty="0"/>
                  <a:t> we get:</a:t>
                </a:r>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55.jpg"/>
          <p:cNvPicPr>
            <a:picLocks noChangeAspect="1" noChangeArrowheads="1"/>
          </p:cNvPicPr>
          <p:nvPr/>
        </p:nvPicPr>
        <p:blipFill>
          <a:blip r:embed="rId3"/>
          <a:stretch>
            <a:fillRect/>
          </a:stretch>
        </p:blipFill>
        <p:spPr bwMode="auto">
          <a:xfrm>
            <a:off x="677333" y="1948032"/>
            <a:ext cx="5724313" cy="686917"/>
          </a:xfrm>
          <a:prstGeom prst="rect">
            <a:avLst/>
          </a:prstGeom>
          <a:noFill/>
        </p:spPr>
      </p:pic>
      <p:pic>
        <p:nvPicPr>
          <p:cNvPr id="5" name="Picture 2" descr="\\172.16.3.215\data4\Graphics\Powerpoint\WILEY WORK\GILAT\Final Files\ch02\gilat_3e_eq_02_57.jpg"/>
          <p:cNvPicPr>
            <a:picLocks noChangeAspect="1" noChangeArrowheads="1"/>
          </p:cNvPicPr>
          <p:nvPr/>
        </p:nvPicPr>
        <p:blipFill>
          <a:blip r:embed="rId4"/>
          <a:stretch>
            <a:fillRect/>
          </a:stretch>
        </p:blipFill>
        <p:spPr bwMode="auto">
          <a:xfrm>
            <a:off x="677333" y="5608320"/>
            <a:ext cx="6624473" cy="709764"/>
          </a:xfrm>
          <a:prstGeom prst="rect">
            <a:avLst/>
          </a:prstGeom>
          <a:noFill/>
        </p:spPr>
      </p:pic>
      <p:pic>
        <p:nvPicPr>
          <p:cNvPr id="6" name="Picture 2" descr="\\172.16.3.215\data4\Graphics\Powerpoint\WILEY WORK\GILAT\Final Files\ch02\gilat_3e_eq_02_56.jpg"/>
          <p:cNvPicPr>
            <a:picLocks noChangeAspect="1" noChangeArrowheads="1"/>
          </p:cNvPicPr>
          <p:nvPr/>
        </p:nvPicPr>
        <p:blipFill>
          <a:blip r:embed="rId5"/>
          <a:stretch>
            <a:fillRect/>
          </a:stretch>
        </p:blipFill>
        <p:spPr bwMode="auto">
          <a:xfrm>
            <a:off x="677333" y="3805578"/>
            <a:ext cx="7160260" cy="721140"/>
          </a:xfrm>
          <a:prstGeom prst="rect">
            <a:avLst/>
          </a:prstGeom>
          <a:noFill/>
        </p:spPr>
      </p:pic>
    </p:spTree>
    <p:extLst>
      <p:ext uri="{BB962C8B-B14F-4D97-AF65-F5344CB8AC3E}">
        <p14:creationId xmlns:p14="http://schemas.microsoft.com/office/powerpoint/2010/main" val="21048497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Functions of Two or More Independent Variables:</a:t>
                </a:r>
              </a:p>
              <a:p>
                <a:pPr marL="45720" indent="0">
                  <a:buNone/>
                </a:pPr>
                <a:endParaRPr lang="en-US" b="1" i="1" dirty="0"/>
              </a:p>
              <a:p>
                <a:pPr marL="45720" indent="0">
                  <a:buNone/>
                </a:pPr>
                <a:endParaRPr lang="en-US" dirty="0"/>
              </a:p>
              <a:p>
                <a:pPr marL="45720" indent="0">
                  <a:buNone/>
                </a:pPr>
                <a:r>
                  <a:rPr lang="en-US" dirty="0"/>
                  <a:t>Consider the function:</a:t>
                </a:r>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r>
                        <a:rPr lang="en-GB" b="0" i="1" smtClean="0">
                          <a:latin typeface="Cambria Math" charset="0"/>
                        </a:rPr>
                        <m:t>𝑧</m:t>
                      </m:r>
                      <m:r>
                        <a:rPr lang="en-GB" b="0" i="1" smtClean="0">
                          <a:latin typeface="Cambria Math" charset="0"/>
                        </a:rPr>
                        <m:t>=</m:t>
                      </m:r>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r>
                            <a:rPr lang="en-GB" b="0" i="1" smtClean="0">
                              <a:latin typeface="Cambria Math" charset="0"/>
                            </a:rPr>
                            <m:t>,</m:t>
                          </m:r>
                          <m:r>
                            <a:rPr lang="en-GB" b="0" i="1" smtClean="0">
                              <a:latin typeface="Cambria Math" charset="0"/>
                            </a:rPr>
                            <m:t>𝑦</m:t>
                          </m:r>
                        </m:e>
                      </m:d>
                      <m:r>
                        <a:rPr lang="en-GB" b="0" i="1" smtClean="0">
                          <a:latin typeface="Cambria Math" charset="0"/>
                        </a:rPr>
                        <m:t>=</m:t>
                      </m:r>
                      <m:f>
                        <m:fPr>
                          <m:ctrlPr>
                            <a:rPr lang="bg-BG" b="0" i="1" smtClean="0">
                              <a:latin typeface="Cambria Math" panose="02040503050406030204" pitchFamily="18" charset="0"/>
                            </a:rPr>
                          </m:ctrlPr>
                        </m:fPr>
                        <m:num>
                          <m:sSup>
                            <m:sSupPr>
                              <m:ctrlPr>
                                <a:rPr lang="bg-BG" b="0" i="1" smtClean="0">
                                  <a:latin typeface="Cambria Math" panose="02040503050406030204" pitchFamily="18" charset="0"/>
                                </a:rPr>
                              </m:ctrlPr>
                            </m:sSupPr>
                            <m:e>
                              <m:r>
                                <a:rPr lang="en-GB" b="0" i="1" smtClean="0">
                                  <a:latin typeface="Cambria Math" charset="0"/>
                                </a:rPr>
                                <m:t>𝑥</m:t>
                              </m:r>
                            </m:e>
                            <m:sup>
                              <m:r>
                                <a:rPr lang="en-GB" b="0" i="1" smtClean="0">
                                  <a:latin typeface="Cambria Math" charset="0"/>
                                </a:rPr>
                                <m:t>2</m:t>
                              </m:r>
                            </m:sup>
                          </m:sSup>
                        </m:num>
                        <m:den>
                          <m:r>
                            <a:rPr lang="en-GB" b="0" i="1" smtClean="0">
                              <a:latin typeface="Cambria Math" charset="0"/>
                            </a:rPr>
                            <m:t>4</m:t>
                          </m:r>
                        </m:den>
                      </m:f>
                      <m:r>
                        <a:rPr lang="en-GB" b="0" i="1" smtClean="0">
                          <a:latin typeface="Cambria Math" charset="0"/>
                        </a:rPr>
                        <m:t>+</m:t>
                      </m:r>
                      <m:f>
                        <m:fPr>
                          <m:ctrlPr>
                            <a:rPr lang="bg-BG" b="0" i="1" smtClean="0">
                              <a:latin typeface="Cambria Math" panose="02040503050406030204" pitchFamily="18" charset="0"/>
                            </a:rPr>
                          </m:ctrlPr>
                        </m:fPr>
                        <m:num>
                          <m:sSup>
                            <m:sSupPr>
                              <m:ctrlPr>
                                <a:rPr lang="bg-BG" b="0" i="1" smtClean="0">
                                  <a:latin typeface="Cambria Math" panose="02040503050406030204" pitchFamily="18" charset="0"/>
                                </a:rPr>
                              </m:ctrlPr>
                            </m:sSupPr>
                            <m:e>
                              <m:r>
                                <a:rPr lang="en-GB" b="0" i="1" smtClean="0">
                                  <a:latin typeface="Cambria Math" charset="0"/>
                                </a:rPr>
                                <m:t>𝑦</m:t>
                              </m:r>
                            </m:e>
                            <m:sup>
                              <m:r>
                                <a:rPr lang="en-GB" b="0" i="1" smtClean="0">
                                  <a:latin typeface="Cambria Math" charset="0"/>
                                </a:rPr>
                                <m:t>2</m:t>
                              </m:r>
                            </m:sup>
                          </m:sSup>
                        </m:num>
                        <m:den>
                          <m:r>
                            <a:rPr lang="en-GB" b="0" i="1" smtClean="0">
                              <a:latin typeface="Cambria Math" charset="0"/>
                            </a:rPr>
                            <m:t>9</m:t>
                          </m:r>
                        </m:den>
                      </m:f>
                    </m:oMath>
                  </m:oMathPara>
                </a14:m>
                <a:endParaRPr lang="en-US" dirty="0"/>
              </a:p>
              <a:p>
                <a:pPr marL="45720" indent="0">
                  <a:buNone/>
                </a:pPr>
                <a:endParaRPr lang="en-US" dirty="0"/>
              </a:p>
              <a:p>
                <a:pPr marL="45720" indent="0">
                  <a:buNone/>
                </a:pPr>
                <a:r>
                  <a:rPr lang="en-US" dirty="0"/>
                  <a:t>This is a function of two variables where </a:t>
                </a:r>
                <a14:m>
                  <m:oMath xmlns:m="http://schemas.openxmlformats.org/officeDocument/2006/math">
                    <m:r>
                      <a:rPr lang="en-GB" b="0" i="1" smtClean="0">
                        <a:latin typeface="Cambria Math" charset="0"/>
                      </a:rPr>
                      <m:t>𝑧</m:t>
                    </m:r>
                  </m:oMath>
                </a14:m>
                <a:r>
                  <a:rPr lang="en-US" dirty="0"/>
                  <a:t> is the dependent variable and </a:t>
                </a:r>
                <a14:m>
                  <m:oMath xmlns:m="http://schemas.openxmlformats.org/officeDocument/2006/math">
                    <m:r>
                      <a:rPr lang="en-GB" b="0" i="1" smtClean="0">
                        <a:latin typeface="Cambria Math" charset="0"/>
                      </a:rPr>
                      <m:t>𝑥</m:t>
                    </m:r>
                  </m:oMath>
                </a14:m>
                <a:r>
                  <a:rPr lang="en-US" dirty="0"/>
                  <a:t> and </a:t>
                </a:r>
                <a14:m>
                  <m:oMath xmlns:m="http://schemas.openxmlformats.org/officeDocument/2006/math">
                    <m:r>
                      <a:rPr lang="en-GB" b="0" i="1" smtClean="0">
                        <a:latin typeface="Cambria Math" charset="0"/>
                      </a:rPr>
                      <m:t>𝑦</m:t>
                    </m:r>
                  </m:oMath>
                </a14:m>
                <a:r>
                  <a:rPr lang="en-US" dirty="0"/>
                  <a:t> are the independent variables.</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767637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The Partial Derivative:</a:t>
                </a:r>
              </a:p>
              <a:p>
                <a:pPr marL="45720" indent="0">
                  <a:buNone/>
                </a:pPr>
                <a:endParaRPr lang="en-US" dirty="0"/>
              </a:p>
              <a:p>
                <a:pPr marL="45720" indent="0">
                  <a:buNone/>
                </a:pPr>
                <a:endParaRPr lang="en-US" dirty="0"/>
              </a:p>
              <a:p>
                <a:pPr marL="45720" indent="0">
                  <a:buNone/>
                </a:pPr>
                <a:r>
                  <a:rPr lang="en-US" dirty="0"/>
                  <a:t>For </a:t>
                </a:r>
                <a14:m>
                  <m:oMath xmlns:m="http://schemas.openxmlformats.org/officeDocument/2006/math">
                    <m:r>
                      <a:rPr lang="en-GB" b="0" i="1" smtClean="0">
                        <a:latin typeface="Cambria Math" charset="0"/>
                      </a:rPr>
                      <m:t>𝑧</m:t>
                    </m:r>
                    <m:r>
                      <a:rPr lang="en-GB" b="0" i="1" smtClean="0">
                        <a:latin typeface="Cambria Math" charset="0"/>
                      </a:rPr>
                      <m:t>=</m:t>
                    </m:r>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r>
                      <a:rPr lang="en-GB" b="0" i="1" smtClean="0">
                        <a:latin typeface="Cambria Math" charset="0"/>
                      </a:rPr>
                      <m:t>𝑦</m:t>
                    </m:r>
                    <m:r>
                      <a:rPr lang="en-GB" b="0" i="1" smtClean="0">
                        <a:latin typeface="Cambria Math" charset="0"/>
                      </a:rPr>
                      <m:t>)</m:t>
                    </m:r>
                  </m:oMath>
                </a14:m>
                <a:r>
                  <a:rPr lang="en-US" dirty="0"/>
                  <a:t>, the first partial derivative of </a:t>
                </a:r>
                <a14:m>
                  <m:oMath xmlns:m="http://schemas.openxmlformats.org/officeDocument/2006/math">
                    <m:r>
                      <a:rPr lang="en-GB" b="0" i="1" smtClean="0">
                        <a:latin typeface="Cambria Math" charset="0"/>
                      </a:rPr>
                      <m:t>𝑓</m:t>
                    </m:r>
                  </m:oMath>
                </a14:m>
                <a:r>
                  <a:rPr lang="en-US" dirty="0"/>
                  <a:t> with respect to </a:t>
                </a:r>
                <a14:m>
                  <m:oMath xmlns:m="http://schemas.openxmlformats.org/officeDocument/2006/math">
                    <m:r>
                      <a:rPr lang="en-GB" b="0" i="1" smtClean="0">
                        <a:latin typeface="Cambria Math" charset="0"/>
                      </a:rPr>
                      <m:t>𝑥</m:t>
                    </m:r>
                  </m:oMath>
                </a14:m>
                <a:r>
                  <a:rPr lang="en-US" dirty="0"/>
                  <a:t> is denoted by </a:t>
                </a:r>
                <a14:m>
                  <m:oMath xmlns:m="http://schemas.openxmlformats.org/officeDocument/2006/math">
                    <m:f>
                      <m:fPr>
                        <m:ctrlPr>
                          <a:rPr lang="bg-BG" i="1" smtClean="0">
                            <a:latin typeface="Cambria Math" panose="02040503050406030204" pitchFamily="18" charset="0"/>
                          </a:rPr>
                        </m:ctrlPr>
                      </m:fPr>
                      <m:num>
                        <m:r>
                          <a:rPr lang="bg-BG" i="1" smtClean="0">
                            <a:latin typeface="Cambria Math" charset="0"/>
                            <a:ea typeface="Cambria Math" charset="0"/>
                            <a:cs typeface="Cambria Math" charset="0"/>
                          </a:rPr>
                          <m:t>𝛿</m:t>
                        </m:r>
                        <m:r>
                          <a:rPr lang="en-GB" b="0" i="1" smtClean="0">
                            <a:latin typeface="Cambria Math" charset="0"/>
                            <a:ea typeface="Cambria Math" charset="0"/>
                            <a:cs typeface="Cambria Math" charset="0"/>
                          </a:rPr>
                          <m:t>𝑓</m:t>
                        </m:r>
                      </m:num>
                      <m:den>
                        <m:r>
                          <a:rPr lang="bg-BG" i="1" smtClean="0">
                            <a:latin typeface="Cambria Math" charset="0"/>
                            <a:ea typeface="Cambria Math" charset="0"/>
                            <a:cs typeface="Cambria Math" charset="0"/>
                          </a:rPr>
                          <m:t>𝛿</m:t>
                        </m:r>
                        <m:r>
                          <a:rPr lang="en-GB" b="0" i="1" smtClean="0">
                            <a:latin typeface="Cambria Math" charset="0"/>
                            <a:ea typeface="Cambria Math" charset="0"/>
                            <a:cs typeface="Cambria Math" charset="0"/>
                          </a:rPr>
                          <m:t>𝑥</m:t>
                        </m:r>
                      </m:den>
                    </m:f>
                  </m:oMath>
                </a14:m>
                <a:r>
                  <a:rPr lang="en-US" dirty="0"/>
                  <a:t> or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𝑓</m:t>
                        </m:r>
                      </m:e>
                      <m:sub>
                        <m:r>
                          <a:rPr lang="en-GB" b="0" i="1" smtClean="0">
                            <a:latin typeface="Cambria Math" charset="0"/>
                          </a:rPr>
                          <m:t>𝑥</m:t>
                        </m:r>
                      </m:sub>
                    </m:sSub>
                  </m:oMath>
                </a14:m>
                <a:r>
                  <a:rPr lang="en-US" dirty="0"/>
                  <a:t> and is defined by:</a:t>
                </a:r>
              </a:p>
              <a:p>
                <a:pPr marL="45720" indent="0">
                  <a:buNone/>
                </a:pPr>
                <a:endParaRPr lang="en-US" dirty="0"/>
              </a:p>
              <a:p>
                <a:pPr marL="45720" indent="0">
                  <a:buNone/>
                </a:pPr>
                <a:endParaRPr lang="en-US" dirty="0"/>
              </a:p>
              <a:p>
                <a:pPr marL="45720" indent="0">
                  <a:buNone/>
                </a:pPr>
                <a:r>
                  <a:rPr lang="en-US" dirty="0"/>
                  <a:t>if the limit exists. Also:</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61.jpg"/>
          <p:cNvPicPr>
            <a:picLocks noChangeAspect="1" noChangeArrowheads="1"/>
          </p:cNvPicPr>
          <p:nvPr/>
        </p:nvPicPr>
        <p:blipFill>
          <a:blip r:embed="rId3"/>
          <a:stretch>
            <a:fillRect/>
          </a:stretch>
        </p:blipFill>
        <p:spPr bwMode="auto">
          <a:xfrm>
            <a:off x="684105" y="2778052"/>
            <a:ext cx="6523567" cy="694293"/>
          </a:xfrm>
          <a:prstGeom prst="rect">
            <a:avLst/>
          </a:prstGeom>
          <a:noFill/>
        </p:spPr>
      </p:pic>
      <p:pic>
        <p:nvPicPr>
          <p:cNvPr id="5" name="Picture 2" descr="\\172.16.3.215\data4\Graphics\Powerpoint\WILEY WORK\GILAT\Final Files\ch02\gilat_3e_eq_02_62.jpg"/>
          <p:cNvPicPr>
            <a:picLocks noChangeAspect="1" noChangeArrowheads="1"/>
          </p:cNvPicPr>
          <p:nvPr/>
        </p:nvPicPr>
        <p:blipFill>
          <a:blip r:embed="rId4"/>
          <a:stretch>
            <a:fillRect/>
          </a:stretch>
        </p:blipFill>
        <p:spPr bwMode="auto">
          <a:xfrm>
            <a:off x="684105" y="4251697"/>
            <a:ext cx="6136638" cy="565447"/>
          </a:xfrm>
          <a:prstGeom prst="rect">
            <a:avLst/>
          </a:prstGeom>
          <a:noFill/>
        </p:spPr>
      </p:pic>
    </p:spTree>
    <p:extLst>
      <p:ext uri="{BB962C8B-B14F-4D97-AF65-F5344CB8AC3E}">
        <p14:creationId xmlns:p14="http://schemas.microsoft.com/office/powerpoint/2010/main" val="682106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sz="quarter" idx="13"/>
              </p:nvPr>
            </p:nvSpPr>
            <p:spPr>
              <a:xfrm>
                <a:off x="522457" y="56263"/>
                <a:ext cx="8383423" cy="6671128"/>
              </a:xfrm>
            </p:spPr>
            <p:txBody>
              <a:bodyPr>
                <a:normAutofit fontScale="47500" lnSpcReduction="20000"/>
              </a:bodyPr>
              <a:lstStyle/>
              <a:p>
                <a:pPr marL="45720" indent="0">
                  <a:buNone/>
                </a:pPr>
                <a:endParaRPr lang="en-US" dirty="0"/>
              </a:p>
              <a:p>
                <a:pPr marL="45720" indent="0">
                  <a:buNone/>
                </a:pPr>
                <a:r>
                  <a:rPr lang="en-US" sz="3100" b="1" i="1" dirty="0"/>
                  <a:t>The Partial Derivative:</a:t>
                </a:r>
              </a:p>
              <a:p>
                <a:pPr marL="45720" indent="0">
                  <a:buNone/>
                </a:pPr>
                <a:endParaRPr lang="en-US" sz="3100" b="1" i="1" dirty="0"/>
              </a:p>
              <a:p>
                <a:pPr marL="45720" indent="0">
                  <a:buNone/>
                </a:pPr>
                <a:endParaRPr lang="en-US" sz="3100" b="1" i="1" dirty="0"/>
              </a:p>
              <a:p>
                <a:pPr marL="45720" indent="0">
                  <a:buNone/>
                </a:pPr>
                <a:br>
                  <a:rPr lang="en-US" sz="3100" dirty="0"/>
                </a:br>
                <a:r>
                  <a:rPr lang="en-US" sz="3100" dirty="0"/>
                  <a:t>The partial derivative with respect to a certain variable (say </a:t>
                </a:r>
                <a14:m>
                  <m:oMath xmlns:m="http://schemas.openxmlformats.org/officeDocument/2006/math">
                    <m:r>
                      <a:rPr lang="en-GB" sz="3100" i="1">
                        <a:latin typeface="Cambria Math" charset="0"/>
                      </a:rPr>
                      <m:t>𝑥</m:t>
                    </m:r>
                  </m:oMath>
                </a14:m>
                <a:r>
                  <a:rPr lang="en-US" sz="3100" dirty="0"/>
                  <a:t>) simply by treating (or ‘holding’) all other independent variables (say </a:t>
                </a:r>
                <a14:m>
                  <m:oMath xmlns:m="http://schemas.openxmlformats.org/officeDocument/2006/math">
                    <m:r>
                      <a:rPr lang="en-GB" sz="3100" b="0" i="1" smtClean="0">
                        <a:latin typeface="Cambria Math" charset="0"/>
                      </a:rPr>
                      <m:t>𝑦</m:t>
                    </m:r>
                  </m:oMath>
                </a14:m>
                <a:r>
                  <a:rPr lang="en-US" sz="3100" dirty="0"/>
                  <a:t> and </a:t>
                </a:r>
                <a14:m>
                  <m:oMath xmlns:m="http://schemas.openxmlformats.org/officeDocument/2006/math">
                    <m:r>
                      <a:rPr lang="en-GB" sz="3100" b="0" i="1" smtClean="0">
                        <a:latin typeface="Cambria Math" charset="0"/>
                      </a:rPr>
                      <m:t>𝑧</m:t>
                    </m:r>
                  </m:oMath>
                </a14:m>
                <a:r>
                  <a:rPr lang="en-US" sz="3100" dirty="0"/>
                  <a:t>) as constants.</a:t>
                </a:r>
              </a:p>
              <a:p>
                <a:pPr marL="45720" indent="0">
                  <a:buNone/>
                </a:pPr>
                <a:endParaRPr lang="en-US" sz="4000" dirty="0"/>
              </a:p>
              <a:p>
                <a:pPr marL="45720" indent="0">
                  <a:buNone/>
                </a:pPr>
                <a:r>
                  <a:rPr lang="en-US" sz="3100" dirty="0"/>
                  <a:t>Imagine you have an x and y axis on your desk. At the origin you now place an axis, z, perpendicular to the x and y axes.</a:t>
                </a:r>
              </a:p>
              <a:p>
                <a:pPr marL="45720" indent="0">
                  <a:buNone/>
                </a:pPr>
                <a:r>
                  <a:rPr lang="en-US" sz="3100" dirty="0"/>
                  <a:t>Now you can plot functions of two variables i.e. z=f(</a:t>
                </a:r>
                <a:r>
                  <a:rPr lang="en-US" sz="3100" dirty="0" err="1"/>
                  <a:t>x,y</a:t>
                </a:r>
                <a:r>
                  <a:rPr lang="en-US" sz="3100" dirty="0"/>
                  <a:t>). This will give you a three-dimensional surface.</a:t>
                </a:r>
              </a:p>
              <a:p>
                <a:pPr marL="45720" indent="0">
                  <a:buNone/>
                </a:pPr>
                <a:endParaRPr lang="en-US" sz="3100" dirty="0"/>
              </a:p>
              <a:p>
                <a:pPr marL="45720" indent="0">
                  <a:buNone/>
                </a:pPr>
                <a:r>
                  <a:rPr lang="en-US" sz="3100" dirty="0"/>
                  <a:t>It does not make sense to attempt to get </a:t>
                </a:r>
                <a14:m>
                  <m:oMath xmlns:m="http://schemas.openxmlformats.org/officeDocument/2006/math">
                    <m:f>
                      <m:fPr>
                        <m:ctrlPr>
                          <a:rPr lang="en-US" sz="3100" i="1" smtClean="0">
                            <a:latin typeface="Cambria Math" panose="02040503050406030204" pitchFamily="18" charset="0"/>
                          </a:rPr>
                        </m:ctrlPr>
                      </m:fPr>
                      <m:num>
                        <m:r>
                          <a:rPr lang="en-US" sz="3100" i="1" smtClean="0">
                            <a:latin typeface="Cambria Math" panose="02040503050406030204" pitchFamily="18" charset="0"/>
                          </a:rPr>
                          <m:t>𝑑</m:t>
                        </m:r>
                        <m:r>
                          <a:rPr lang="en-IE" sz="3100" b="0" i="1" smtClean="0">
                            <a:latin typeface="Cambria Math" panose="02040503050406030204" pitchFamily="18" charset="0"/>
                          </a:rPr>
                          <m:t>𝑧</m:t>
                        </m:r>
                      </m:num>
                      <m:den>
                        <m:r>
                          <a:rPr lang="en-US" sz="3100" i="1" smtClean="0">
                            <a:latin typeface="Cambria Math" panose="02040503050406030204" pitchFamily="18" charset="0"/>
                          </a:rPr>
                          <m:t>𝑑𝑥</m:t>
                        </m:r>
                      </m:den>
                    </m:f>
                  </m:oMath>
                </a14:m>
                <a:r>
                  <a:rPr lang="en-US" sz="3100" dirty="0"/>
                  <a:t> since this depends on y. We instead get the partial derivative </a:t>
                </a:r>
                <a14:m>
                  <m:oMath xmlns:m="http://schemas.openxmlformats.org/officeDocument/2006/math">
                    <m:f>
                      <m:fPr>
                        <m:ctrlPr>
                          <a:rPr lang="en-US" sz="3100" i="1" smtClean="0">
                            <a:latin typeface="Cambria Math" panose="02040503050406030204" pitchFamily="18" charset="0"/>
                          </a:rPr>
                        </m:ctrlPr>
                      </m:fPr>
                      <m:num>
                        <m:r>
                          <a:rPr lang="en-US" sz="3100" i="1" smtClean="0">
                            <a:latin typeface="Cambria Math" panose="02040503050406030204" pitchFamily="18" charset="0"/>
                          </a:rPr>
                          <m:t>𝜕</m:t>
                        </m:r>
                        <m:r>
                          <a:rPr lang="en-IE" sz="3100" b="0" i="1" smtClean="0">
                            <a:latin typeface="Cambria Math" panose="02040503050406030204" pitchFamily="18" charset="0"/>
                          </a:rPr>
                          <m:t>𝑧</m:t>
                        </m:r>
                      </m:num>
                      <m:den>
                        <m:r>
                          <a:rPr lang="en-US" sz="3100" i="1" smtClean="0">
                            <a:latin typeface="Cambria Math" panose="02040503050406030204" pitchFamily="18" charset="0"/>
                          </a:rPr>
                          <m:t>𝜕</m:t>
                        </m:r>
                        <m:r>
                          <a:rPr lang="en-US" sz="3100" i="1" smtClean="0">
                            <a:latin typeface="Cambria Math" panose="02040503050406030204" pitchFamily="18" charset="0"/>
                          </a:rPr>
                          <m:t>𝑥</m:t>
                        </m:r>
                      </m:den>
                    </m:f>
                  </m:oMath>
                </a14:m>
                <a:r>
                  <a:rPr lang="en-US" sz="3100" dirty="0"/>
                  <a:t>. That is we perform the differentiation of z </a:t>
                </a:r>
                <a:r>
                  <a:rPr lang="en-US" sz="3100" dirty="0" err="1"/>
                  <a:t>wrt</a:t>
                </a:r>
                <a:r>
                  <a:rPr lang="en-US" sz="3100" dirty="0"/>
                  <a:t> x while holding or treating y as a constant i.e. we perform the differentiation </a:t>
                </a:r>
                <a:r>
                  <a:rPr lang="en-US" sz="3100" dirty="0" err="1"/>
                  <a:t>wrt</a:t>
                </a:r>
                <a:r>
                  <a:rPr lang="en-US" sz="3100" dirty="0"/>
                  <a:t> x on an x-z plane given by the value of y, for example y=4. If we choose y=0 then </a:t>
                </a:r>
                <a14:m>
                  <m:oMath xmlns:m="http://schemas.openxmlformats.org/officeDocument/2006/math">
                    <m:f>
                      <m:fPr>
                        <m:ctrlPr>
                          <a:rPr lang="en-US" sz="3100" i="1">
                            <a:latin typeface="Cambria Math" panose="02040503050406030204" pitchFamily="18" charset="0"/>
                          </a:rPr>
                        </m:ctrlPr>
                      </m:fPr>
                      <m:num>
                        <m:r>
                          <a:rPr lang="en-US" sz="3100" i="1">
                            <a:latin typeface="Cambria Math" panose="02040503050406030204" pitchFamily="18" charset="0"/>
                          </a:rPr>
                          <m:t>𝜕</m:t>
                        </m:r>
                        <m:r>
                          <a:rPr lang="en-IE" sz="3100" i="1">
                            <a:latin typeface="Cambria Math" panose="02040503050406030204" pitchFamily="18" charset="0"/>
                          </a:rPr>
                          <m:t>𝑧</m:t>
                        </m:r>
                      </m:num>
                      <m:den>
                        <m:r>
                          <a:rPr lang="en-US" sz="3100" i="1">
                            <a:latin typeface="Cambria Math" panose="02040503050406030204" pitchFamily="18" charset="0"/>
                          </a:rPr>
                          <m:t>𝜕</m:t>
                        </m:r>
                        <m:r>
                          <a:rPr lang="en-US" sz="3100" i="1">
                            <a:latin typeface="Cambria Math" panose="02040503050406030204" pitchFamily="18" charset="0"/>
                          </a:rPr>
                          <m:t>𝑥</m:t>
                        </m:r>
                      </m:den>
                    </m:f>
                  </m:oMath>
                </a14:m>
                <a:r>
                  <a:rPr lang="en-US" sz="3100" dirty="0"/>
                  <a:t>= </a:t>
                </a:r>
                <a14:m>
                  <m:oMath xmlns:m="http://schemas.openxmlformats.org/officeDocument/2006/math">
                    <m:f>
                      <m:fPr>
                        <m:ctrlPr>
                          <a:rPr lang="en-US" sz="3100" i="1">
                            <a:latin typeface="Cambria Math" panose="02040503050406030204" pitchFamily="18" charset="0"/>
                          </a:rPr>
                        </m:ctrlPr>
                      </m:fPr>
                      <m:num>
                        <m:r>
                          <a:rPr lang="en-US" sz="3100" i="1">
                            <a:latin typeface="Cambria Math" panose="02040503050406030204" pitchFamily="18" charset="0"/>
                          </a:rPr>
                          <m:t>𝑑</m:t>
                        </m:r>
                        <m:r>
                          <a:rPr lang="en-IE" sz="3100" i="1">
                            <a:latin typeface="Cambria Math" panose="02040503050406030204" pitchFamily="18" charset="0"/>
                          </a:rPr>
                          <m:t>𝑧</m:t>
                        </m:r>
                      </m:num>
                      <m:den>
                        <m:r>
                          <a:rPr lang="en-US" sz="3100" i="1">
                            <a:latin typeface="Cambria Math" panose="02040503050406030204" pitchFamily="18" charset="0"/>
                          </a:rPr>
                          <m:t>𝑑𝑥</m:t>
                        </m:r>
                      </m:den>
                    </m:f>
                  </m:oMath>
                </a14:m>
                <a:r>
                  <a:rPr lang="en-US" sz="3100" dirty="0"/>
                  <a:t>.</a:t>
                </a:r>
              </a:p>
              <a:p>
                <a:pPr marL="45720" indent="0">
                  <a:buNone/>
                </a:pPr>
                <a:endParaRPr lang="en-US" sz="5100" dirty="0"/>
              </a:p>
              <a:p>
                <a:pPr marL="45720" indent="0">
                  <a:buNone/>
                </a:pPr>
                <a:r>
                  <a:rPr lang="en-US" sz="3100" dirty="0"/>
                  <a:t>Partial differentiation </a:t>
                </a:r>
                <a:r>
                  <a:rPr lang="en-US" sz="3100" dirty="0" err="1"/>
                  <a:t>wrt</a:t>
                </a:r>
                <a:r>
                  <a:rPr lang="en-US" sz="3100" dirty="0"/>
                  <a:t> a particular variable is then performed by treating the other variables as constants. The result may or may not be a function of those other variables. In other words the surface may or may not vary </a:t>
                </a:r>
                <a:r>
                  <a:rPr lang="en-US" sz="3100" dirty="0" err="1"/>
                  <a:t>wrt</a:t>
                </a:r>
                <a:r>
                  <a:rPr lang="en-US" sz="3100" dirty="0"/>
                  <a:t> that variable.</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br>
                  <a:rPr lang="en-US" dirty="0"/>
                </a:b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a:blip r:embed="rId2"/>
                <a:stretch>
                  <a:fillRect r="-582"/>
                </a:stretch>
              </a:blipFill>
            </p:spPr>
            <p:txBody>
              <a:bodyPr/>
              <a:lstStyle/>
              <a:p>
                <a:r>
                  <a:rPr lang="en-IE">
                    <a:noFill/>
                  </a:rPr>
                  <a:t> </a:t>
                </a:r>
              </a:p>
            </p:txBody>
          </p:sp>
        </mc:Fallback>
      </mc:AlternateContent>
    </p:spTree>
    <p:extLst>
      <p:ext uri="{BB962C8B-B14F-4D97-AF65-F5344CB8AC3E}">
        <p14:creationId xmlns:p14="http://schemas.microsoft.com/office/powerpoint/2010/main" val="26168238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sz="quarter" idx="13"/>
              </p:nvPr>
            </p:nvSpPr>
            <p:spPr>
              <a:xfrm>
                <a:off x="522457" y="56263"/>
                <a:ext cx="8383423" cy="6671128"/>
              </a:xfrm>
            </p:spPr>
            <p:txBody>
              <a:bodyPr>
                <a:normAutofit fontScale="47500" lnSpcReduction="20000"/>
              </a:bodyPr>
              <a:lstStyle/>
              <a:p>
                <a:pPr marL="45720" indent="0">
                  <a:buNone/>
                </a:pPr>
                <a:endParaRPr lang="en-US" dirty="0"/>
              </a:p>
              <a:p>
                <a:pPr marL="45720" indent="0">
                  <a:buNone/>
                </a:pPr>
                <a:r>
                  <a:rPr lang="en-US" sz="3100" b="1" i="1" dirty="0"/>
                  <a:t>The Partial Derivative:</a:t>
                </a:r>
              </a:p>
              <a:p>
                <a:pPr marL="45720" indent="0">
                  <a:buNone/>
                </a:pPr>
                <a:endParaRPr lang="en-US" sz="3100" b="1" i="1" dirty="0"/>
              </a:p>
              <a:p>
                <a:pPr marL="45720" indent="0">
                  <a:buNone/>
                </a:pPr>
                <a:endParaRPr lang="en-US" sz="3100" b="1" i="1" dirty="0"/>
              </a:p>
              <a:p>
                <a:pPr marL="45720" indent="0">
                  <a:buNone/>
                </a:pPr>
                <a:r>
                  <a:rPr lang="en-US" sz="3300" b="1" i="1" dirty="0"/>
                  <a:t>Some examples should make the topic clear:</a:t>
                </a:r>
              </a:p>
              <a:p>
                <a:pPr marL="45720" indent="0">
                  <a:buNone/>
                </a:pPr>
                <a:endParaRPr lang="en-US" sz="3300" b="1" i="1" dirty="0"/>
              </a:p>
              <a:p>
                <a:pPr marL="45720" indent="0">
                  <a:buNone/>
                </a:pPr>
                <a:r>
                  <a:rPr lang="en-US" sz="3300" b="1" i="1" dirty="0"/>
                  <a:t>Example 1:	 </a:t>
                </a:r>
                <a14:m>
                  <m:oMath xmlns:m="http://schemas.openxmlformats.org/officeDocument/2006/math">
                    <m:sSup>
                      <m:sSupPr>
                        <m:ctrlPr>
                          <a:rPr lang="en-US" sz="3300" b="1" i="1" smtClean="0">
                            <a:latin typeface="Cambria Math" panose="02040503050406030204" pitchFamily="18" charset="0"/>
                          </a:rPr>
                        </m:ctrlPr>
                      </m:sSupPr>
                      <m:e>
                        <m:r>
                          <a:rPr lang="en-IE" sz="3300" b="1" i="1" smtClean="0">
                            <a:latin typeface="Cambria Math" panose="02040503050406030204" pitchFamily="18" charset="0"/>
                          </a:rPr>
                          <m:t>𝒇</m:t>
                        </m:r>
                        <m:d>
                          <m:dPr>
                            <m:ctrlPr>
                              <a:rPr lang="en-IE" sz="3300" b="1" i="1" smtClean="0">
                                <a:latin typeface="Cambria Math" panose="02040503050406030204" pitchFamily="18" charset="0"/>
                              </a:rPr>
                            </m:ctrlPr>
                          </m:dPr>
                          <m:e>
                            <m:r>
                              <a:rPr lang="en-IE" sz="3300" b="1" i="1" smtClean="0">
                                <a:latin typeface="Cambria Math" panose="02040503050406030204" pitchFamily="18" charset="0"/>
                              </a:rPr>
                              <m:t>𝒙</m:t>
                            </m:r>
                            <m:r>
                              <a:rPr lang="en-IE" sz="3300" b="1" i="1" smtClean="0">
                                <a:latin typeface="Cambria Math" panose="02040503050406030204" pitchFamily="18" charset="0"/>
                              </a:rPr>
                              <m:t>,</m:t>
                            </m:r>
                            <m:r>
                              <a:rPr lang="en-IE" sz="3300" b="1" i="1" smtClean="0">
                                <a:latin typeface="Cambria Math" panose="02040503050406030204" pitchFamily="18" charset="0"/>
                              </a:rPr>
                              <m:t>𝒚</m:t>
                            </m:r>
                          </m:e>
                        </m:d>
                        <m:r>
                          <a:rPr lang="en-IE" sz="3300" b="1" i="1" smtClean="0">
                            <a:latin typeface="Cambria Math" panose="02040503050406030204" pitchFamily="18" charset="0"/>
                          </a:rPr>
                          <m:t>=</m:t>
                        </m:r>
                        <m:r>
                          <a:rPr lang="en-IE" sz="3300" b="1" i="1" smtClean="0">
                            <a:latin typeface="Cambria Math" panose="02040503050406030204" pitchFamily="18" charset="0"/>
                          </a:rPr>
                          <m:t>𝒙</m:t>
                        </m:r>
                      </m:e>
                      <m:sup>
                        <m:r>
                          <a:rPr lang="en-IE" sz="3300" b="1" i="1" smtClean="0">
                            <a:latin typeface="Cambria Math" panose="02040503050406030204" pitchFamily="18" charset="0"/>
                          </a:rPr>
                          <m:t>𝟐</m:t>
                        </m:r>
                      </m:sup>
                    </m:sSup>
                    <m:r>
                      <a:rPr lang="en-IE" sz="3300" b="1" i="1" smtClean="0">
                        <a:latin typeface="Cambria Math" panose="02040503050406030204" pitchFamily="18" charset="0"/>
                      </a:rPr>
                      <m:t>+</m:t>
                    </m:r>
                    <m:r>
                      <a:rPr lang="en-IE" sz="3300" b="1" i="1" smtClean="0">
                        <a:latin typeface="Cambria Math" panose="02040503050406030204" pitchFamily="18" charset="0"/>
                      </a:rPr>
                      <m:t>𝟐</m:t>
                    </m:r>
                    <m:r>
                      <a:rPr lang="en-IE" sz="3300" b="1" i="1" smtClean="0">
                        <a:latin typeface="Cambria Math" panose="02040503050406030204" pitchFamily="18" charset="0"/>
                      </a:rPr>
                      <m:t>𝒙𝒚</m:t>
                    </m:r>
                    <m:r>
                      <a:rPr lang="en-IE" sz="3300" b="1" i="1" smtClean="0">
                        <a:latin typeface="Cambria Math" panose="02040503050406030204" pitchFamily="18" charset="0"/>
                      </a:rPr>
                      <m:t>+</m:t>
                    </m:r>
                    <m:r>
                      <a:rPr lang="en-IE" sz="3300" b="1" i="1" smtClean="0">
                        <a:latin typeface="Cambria Math" panose="02040503050406030204" pitchFamily="18" charset="0"/>
                      </a:rPr>
                      <m:t>𝟑</m:t>
                    </m:r>
                  </m:oMath>
                </a14:m>
                <a:endParaRPr lang="en-US" sz="3300" b="1" i="1" dirty="0"/>
              </a:p>
              <a:p>
                <a:pPr marL="45720" indent="0">
                  <a:buNone/>
                </a:pPr>
                <a:endParaRPr lang="en-US" sz="3300" b="1" i="1" dirty="0"/>
              </a:p>
              <a:p>
                <a:pPr marL="45720" indent="0">
                  <a:buNone/>
                </a:pPr>
                <a:r>
                  <a:rPr lang="en-US" sz="3300" b="1" i="1" dirty="0"/>
                  <a:t>		</a:t>
                </a:r>
                <a14:m>
                  <m:oMath xmlns:m="http://schemas.openxmlformats.org/officeDocument/2006/math">
                    <m:f>
                      <m:fPr>
                        <m:ctrlPr>
                          <a:rPr lang="en-US" sz="3300" b="1" i="1" smtClean="0">
                            <a:latin typeface="Cambria Math" panose="02040503050406030204" pitchFamily="18" charset="0"/>
                          </a:rPr>
                        </m:ctrlPr>
                      </m:fPr>
                      <m:num>
                        <m:r>
                          <a:rPr lang="en-US" sz="3300" b="1" i="1" smtClean="0">
                            <a:latin typeface="Cambria Math" panose="02040503050406030204" pitchFamily="18" charset="0"/>
                          </a:rPr>
                          <m:t>𝝏</m:t>
                        </m:r>
                        <m:r>
                          <a:rPr lang="en-IE" sz="3300" b="1" i="1" smtClean="0">
                            <a:latin typeface="Cambria Math" panose="02040503050406030204" pitchFamily="18" charset="0"/>
                          </a:rPr>
                          <m:t>𝒇</m:t>
                        </m:r>
                        <m:r>
                          <a:rPr lang="en-IE" sz="3300" b="1" i="1" smtClean="0">
                            <a:latin typeface="Cambria Math" panose="02040503050406030204" pitchFamily="18" charset="0"/>
                          </a:rPr>
                          <m:t>(</m:t>
                        </m:r>
                        <m:r>
                          <a:rPr lang="en-IE" sz="3300" b="1" i="1" smtClean="0">
                            <a:latin typeface="Cambria Math" panose="02040503050406030204" pitchFamily="18" charset="0"/>
                          </a:rPr>
                          <m:t>𝒙</m:t>
                        </m:r>
                        <m:r>
                          <a:rPr lang="en-IE" sz="3300" b="1" i="1" smtClean="0">
                            <a:latin typeface="Cambria Math" panose="02040503050406030204" pitchFamily="18" charset="0"/>
                          </a:rPr>
                          <m:t>,</m:t>
                        </m:r>
                        <m:r>
                          <a:rPr lang="en-US" sz="3300" b="1" i="1" smtClean="0">
                            <a:latin typeface="Cambria Math" panose="02040503050406030204" pitchFamily="18" charset="0"/>
                          </a:rPr>
                          <m:t>𝒚</m:t>
                        </m:r>
                        <m:r>
                          <a:rPr lang="en-IE" sz="3300" b="1" i="1" smtClean="0">
                            <a:latin typeface="Cambria Math" panose="02040503050406030204" pitchFamily="18" charset="0"/>
                          </a:rPr>
                          <m:t>)</m:t>
                        </m:r>
                      </m:num>
                      <m:den>
                        <m:r>
                          <a:rPr lang="en-US" sz="3300" b="1" i="1" smtClean="0">
                            <a:latin typeface="Cambria Math" panose="02040503050406030204" pitchFamily="18" charset="0"/>
                          </a:rPr>
                          <m:t>𝝏</m:t>
                        </m:r>
                        <m:r>
                          <a:rPr lang="en-US" sz="3300" b="1" i="1" smtClean="0">
                            <a:latin typeface="Cambria Math" panose="02040503050406030204" pitchFamily="18" charset="0"/>
                          </a:rPr>
                          <m:t>𝒙</m:t>
                        </m:r>
                      </m:den>
                    </m:f>
                    <m:r>
                      <a:rPr lang="en-IE" sz="3300" b="1" i="1" smtClean="0">
                        <a:latin typeface="Cambria Math" panose="02040503050406030204" pitchFamily="18" charset="0"/>
                      </a:rPr>
                      <m:t>=</m:t>
                    </m:r>
                    <m:r>
                      <a:rPr lang="en-IE" sz="3300" b="1" i="1" smtClean="0">
                        <a:latin typeface="Cambria Math" panose="02040503050406030204" pitchFamily="18" charset="0"/>
                      </a:rPr>
                      <m:t>𝟐</m:t>
                    </m:r>
                    <m:r>
                      <a:rPr lang="en-IE" sz="3300" b="1" i="1" smtClean="0">
                        <a:latin typeface="Cambria Math" panose="02040503050406030204" pitchFamily="18" charset="0"/>
                      </a:rPr>
                      <m:t>𝒙</m:t>
                    </m:r>
                    <m:r>
                      <a:rPr lang="en-IE" sz="3300" b="1" i="1" smtClean="0">
                        <a:latin typeface="Cambria Math" panose="02040503050406030204" pitchFamily="18" charset="0"/>
                      </a:rPr>
                      <m:t>+</m:t>
                    </m:r>
                    <m:r>
                      <a:rPr lang="en-IE" sz="3300" b="1" i="1" smtClean="0">
                        <a:latin typeface="Cambria Math" panose="02040503050406030204" pitchFamily="18" charset="0"/>
                      </a:rPr>
                      <m:t>𝟐</m:t>
                    </m:r>
                    <m:r>
                      <a:rPr lang="en-IE" sz="3300" b="1" i="1" smtClean="0">
                        <a:latin typeface="Cambria Math" panose="02040503050406030204" pitchFamily="18" charset="0"/>
                      </a:rPr>
                      <m:t>𝒚</m:t>
                    </m:r>
                  </m:oMath>
                </a14:m>
                <a:endParaRPr lang="en-US" sz="3300" b="1" i="1" dirty="0"/>
              </a:p>
              <a:p>
                <a:pPr marL="45720" indent="0">
                  <a:buNone/>
                </a:pPr>
                <a:endParaRPr lang="en-US" sz="3300" b="1" i="1" dirty="0"/>
              </a:p>
              <a:p>
                <a:pPr marL="45720" indent="0">
                  <a:buNone/>
                </a:pPr>
                <a:r>
                  <a:rPr lang="en-US" sz="3300" b="1" i="1" dirty="0"/>
                  <a:t>and		</a:t>
                </a:r>
                <a14:m>
                  <m:oMath xmlns:m="http://schemas.openxmlformats.org/officeDocument/2006/math">
                    <m:f>
                      <m:fPr>
                        <m:ctrlPr>
                          <a:rPr lang="en-US" sz="3300" b="1" i="1" smtClean="0">
                            <a:latin typeface="Cambria Math" panose="02040503050406030204" pitchFamily="18" charset="0"/>
                          </a:rPr>
                        </m:ctrlPr>
                      </m:fPr>
                      <m:num>
                        <m:r>
                          <a:rPr lang="en-US" sz="3300" b="1" i="1" smtClean="0">
                            <a:latin typeface="Cambria Math" panose="02040503050406030204" pitchFamily="18" charset="0"/>
                          </a:rPr>
                          <m:t>𝝏</m:t>
                        </m:r>
                        <m:r>
                          <a:rPr lang="en-IE" sz="3300" b="1" i="1" smtClean="0">
                            <a:latin typeface="Cambria Math" panose="02040503050406030204" pitchFamily="18" charset="0"/>
                          </a:rPr>
                          <m:t>𝒇</m:t>
                        </m:r>
                        <m:r>
                          <a:rPr lang="en-IE" sz="3300" b="1" i="1" smtClean="0">
                            <a:latin typeface="Cambria Math" panose="02040503050406030204" pitchFamily="18" charset="0"/>
                          </a:rPr>
                          <m:t>(</m:t>
                        </m:r>
                        <m:r>
                          <a:rPr lang="en-IE" sz="3300" b="1" i="1" smtClean="0">
                            <a:latin typeface="Cambria Math" panose="02040503050406030204" pitchFamily="18" charset="0"/>
                          </a:rPr>
                          <m:t>𝒙</m:t>
                        </m:r>
                        <m:r>
                          <a:rPr lang="en-IE" sz="3300" b="1" i="1" smtClean="0">
                            <a:latin typeface="Cambria Math" panose="02040503050406030204" pitchFamily="18" charset="0"/>
                          </a:rPr>
                          <m:t>,</m:t>
                        </m:r>
                        <m:r>
                          <a:rPr lang="en-US" sz="3300" b="1" i="1" smtClean="0">
                            <a:latin typeface="Cambria Math" panose="02040503050406030204" pitchFamily="18" charset="0"/>
                          </a:rPr>
                          <m:t>𝒚</m:t>
                        </m:r>
                        <m:r>
                          <a:rPr lang="en-IE" sz="3300" b="1" i="1" smtClean="0">
                            <a:latin typeface="Cambria Math" panose="02040503050406030204" pitchFamily="18" charset="0"/>
                          </a:rPr>
                          <m:t>)</m:t>
                        </m:r>
                      </m:num>
                      <m:den>
                        <m:r>
                          <a:rPr lang="en-US" sz="3300" b="1" i="1" smtClean="0">
                            <a:latin typeface="Cambria Math" panose="02040503050406030204" pitchFamily="18" charset="0"/>
                          </a:rPr>
                          <m:t>𝝏</m:t>
                        </m:r>
                        <m:r>
                          <a:rPr lang="en-IE" sz="3300" b="1" i="1" smtClean="0">
                            <a:latin typeface="Cambria Math" panose="02040503050406030204" pitchFamily="18" charset="0"/>
                          </a:rPr>
                          <m:t>𝒚</m:t>
                        </m:r>
                      </m:den>
                    </m:f>
                    <m:r>
                      <a:rPr lang="en-IE" sz="3300" b="1" i="1" smtClean="0">
                        <a:latin typeface="Cambria Math" panose="02040503050406030204" pitchFamily="18" charset="0"/>
                      </a:rPr>
                      <m:t>=</m:t>
                    </m:r>
                    <m:r>
                      <a:rPr lang="en-IE" sz="3300" b="1" i="1" smtClean="0">
                        <a:latin typeface="Cambria Math" panose="02040503050406030204" pitchFamily="18" charset="0"/>
                      </a:rPr>
                      <m:t>𝟐</m:t>
                    </m:r>
                    <m:r>
                      <a:rPr lang="en-IE" sz="3300" b="1" i="1" smtClean="0">
                        <a:latin typeface="Cambria Math" panose="02040503050406030204" pitchFamily="18" charset="0"/>
                      </a:rPr>
                      <m:t>𝒙</m:t>
                    </m:r>
                  </m:oMath>
                </a14:m>
                <a:endParaRPr lang="en-US" sz="3300" b="1" i="1" dirty="0"/>
              </a:p>
              <a:p>
                <a:pPr marL="45720" indent="0">
                  <a:buNone/>
                </a:pPr>
                <a:endParaRPr lang="en-US" sz="3300" b="1" i="1" dirty="0"/>
              </a:p>
              <a:p>
                <a:pPr marL="45720" indent="0">
                  <a:buNone/>
                </a:pPr>
                <a:r>
                  <a:rPr lang="en-US" sz="3300" b="1" dirty="0"/>
                  <a:t>Example 2:	 </a:t>
                </a:r>
                <a14:m>
                  <m:oMath xmlns:m="http://schemas.openxmlformats.org/officeDocument/2006/math">
                    <m:r>
                      <a:rPr lang="en-IE" sz="3300" b="1" i="1" smtClean="0">
                        <a:latin typeface="Cambria Math" panose="02040503050406030204" pitchFamily="18" charset="0"/>
                      </a:rPr>
                      <m:t>𝒇</m:t>
                    </m:r>
                    <m:d>
                      <m:dPr>
                        <m:ctrlPr>
                          <a:rPr lang="en-IE" sz="3300" b="1" i="1" smtClean="0">
                            <a:latin typeface="Cambria Math" panose="02040503050406030204" pitchFamily="18" charset="0"/>
                          </a:rPr>
                        </m:ctrlPr>
                      </m:dPr>
                      <m:e>
                        <m:r>
                          <a:rPr lang="en-IE" sz="3300" b="1" i="1" smtClean="0">
                            <a:latin typeface="Cambria Math" panose="02040503050406030204" pitchFamily="18" charset="0"/>
                          </a:rPr>
                          <m:t>𝒙</m:t>
                        </m:r>
                        <m:r>
                          <a:rPr lang="en-IE" sz="3300" b="1" i="1" smtClean="0">
                            <a:latin typeface="Cambria Math" panose="02040503050406030204" pitchFamily="18" charset="0"/>
                          </a:rPr>
                          <m:t>,</m:t>
                        </m:r>
                        <m:r>
                          <a:rPr lang="en-IE" sz="3300" b="1" i="1" smtClean="0">
                            <a:latin typeface="Cambria Math" panose="02040503050406030204" pitchFamily="18" charset="0"/>
                          </a:rPr>
                          <m:t>𝒚</m:t>
                        </m:r>
                      </m:e>
                    </m:d>
                    <m:r>
                      <a:rPr lang="en-IE" sz="3300" b="1" i="1" smtClean="0">
                        <a:latin typeface="Cambria Math" panose="02040503050406030204" pitchFamily="18" charset="0"/>
                      </a:rPr>
                      <m:t>=</m:t>
                    </m:r>
                    <m:sSup>
                      <m:sSupPr>
                        <m:ctrlPr>
                          <a:rPr lang="en-IE" sz="3300" b="1" i="1" smtClean="0">
                            <a:latin typeface="Cambria Math" panose="02040503050406030204" pitchFamily="18" charset="0"/>
                          </a:rPr>
                        </m:ctrlPr>
                      </m:sSupPr>
                      <m:e>
                        <m:r>
                          <a:rPr lang="en-IE" sz="3300" b="1" i="1" smtClean="0">
                            <a:latin typeface="Cambria Math" panose="02040503050406030204" pitchFamily="18" charset="0"/>
                          </a:rPr>
                          <m:t>𝒆</m:t>
                        </m:r>
                      </m:e>
                      <m:sup>
                        <m:r>
                          <a:rPr lang="en-IE" sz="3300" b="1" i="1" smtClean="0">
                            <a:latin typeface="Cambria Math" panose="02040503050406030204" pitchFamily="18" charset="0"/>
                          </a:rPr>
                          <m:t>𝒚𝒙</m:t>
                        </m:r>
                      </m:sup>
                    </m:sSup>
                  </m:oMath>
                </a14:m>
                <a:endParaRPr lang="en-US" sz="3300" b="1" dirty="0"/>
              </a:p>
              <a:p>
                <a:pPr marL="45720" indent="0">
                  <a:buNone/>
                </a:pPr>
                <a:endParaRPr lang="en-US" sz="3300" b="1" dirty="0"/>
              </a:p>
              <a:p>
                <a:pPr marL="45720" indent="0">
                  <a:buNone/>
                </a:pPr>
                <a:r>
                  <a:rPr lang="en-US" sz="3300" b="1" dirty="0"/>
                  <a:t>		</a:t>
                </a:r>
                <a14:m>
                  <m:oMath xmlns:m="http://schemas.openxmlformats.org/officeDocument/2006/math">
                    <m:f>
                      <m:fPr>
                        <m:ctrlPr>
                          <a:rPr lang="en-US" sz="3300" b="1" i="1" smtClean="0">
                            <a:latin typeface="Cambria Math" panose="02040503050406030204" pitchFamily="18" charset="0"/>
                          </a:rPr>
                        </m:ctrlPr>
                      </m:fPr>
                      <m:num>
                        <m:r>
                          <a:rPr lang="en-US" sz="3300" b="1" i="1" smtClean="0">
                            <a:latin typeface="Cambria Math" panose="02040503050406030204" pitchFamily="18" charset="0"/>
                          </a:rPr>
                          <m:t>𝝏</m:t>
                        </m:r>
                        <m:r>
                          <a:rPr lang="en-IE" sz="3300" b="1" i="1" smtClean="0">
                            <a:latin typeface="Cambria Math" panose="02040503050406030204" pitchFamily="18" charset="0"/>
                          </a:rPr>
                          <m:t>𝒇</m:t>
                        </m:r>
                        <m:r>
                          <a:rPr lang="en-IE" sz="3300" b="1" i="1" smtClean="0">
                            <a:latin typeface="Cambria Math" panose="02040503050406030204" pitchFamily="18" charset="0"/>
                          </a:rPr>
                          <m:t>(</m:t>
                        </m:r>
                        <m:r>
                          <a:rPr lang="en-IE" sz="3300" b="1" i="1" smtClean="0">
                            <a:latin typeface="Cambria Math" panose="02040503050406030204" pitchFamily="18" charset="0"/>
                          </a:rPr>
                          <m:t>𝒙</m:t>
                        </m:r>
                        <m:r>
                          <a:rPr lang="en-IE" sz="3300" b="1" i="1" smtClean="0">
                            <a:latin typeface="Cambria Math" panose="02040503050406030204" pitchFamily="18" charset="0"/>
                          </a:rPr>
                          <m:t>,</m:t>
                        </m:r>
                        <m:r>
                          <a:rPr lang="en-US" sz="3300" b="1" i="1" smtClean="0">
                            <a:latin typeface="Cambria Math" panose="02040503050406030204" pitchFamily="18" charset="0"/>
                          </a:rPr>
                          <m:t>𝒚</m:t>
                        </m:r>
                        <m:r>
                          <a:rPr lang="en-IE" sz="3300" b="1" i="1" smtClean="0">
                            <a:latin typeface="Cambria Math" panose="02040503050406030204" pitchFamily="18" charset="0"/>
                          </a:rPr>
                          <m:t>)</m:t>
                        </m:r>
                      </m:num>
                      <m:den>
                        <m:r>
                          <a:rPr lang="en-US" sz="3300" b="1" i="1" smtClean="0">
                            <a:latin typeface="Cambria Math" panose="02040503050406030204" pitchFamily="18" charset="0"/>
                          </a:rPr>
                          <m:t>𝝏</m:t>
                        </m:r>
                        <m:r>
                          <a:rPr lang="en-US" sz="3300" b="1" i="1" smtClean="0">
                            <a:latin typeface="Cambria Math" panose="02040503050406030204" pitchFamily="18" charset="0"/>
                          </a:rPr>
                          <m:t>𝒙</m:t>
                        </m:r>
                      </m:den>
                    </m:f>
                    <m:r>
                      <a:rPr lang="en-IE" sz="3300" b="1" i="1" smtClean="0">
                        <a:latin typeface="Cambria Math" panose="02040503050406030204" pitchFamily="18" charset="0"/>
                      </a:rPr>
                      <m:t>=</m:t>
                    </m:r>
                    <m:r>
                      <a:rPr lang="en-IE" sz="3300" b="1" i="1" smtClean="0">
                        <a:latin typeface="Cambria Math" panose="02040503050406030204" pitchFamily="18" charset="0"/>
                      </a:rPr>
                      <m:t>𝒚</m:t>
                    </m:r>
                    <m:sSup>
                      <m:sSupPr>
                        <m:ctrlPr>
                          <a:rPr lang="en-IE" sz="3300" b="1" i="1" smtClean="0">
                            <a:latin typeface="Cambria Math" panose="02040503050406030204" pitchFamily="18" charset="0"/>
                          </a:rPr>
                        </m:ctrlPr>
                      </m:sSupPr>
                      <m:e>
                        <m:r>
                          <a:rPr lang="en-IE" sz="3300" b="1" i="1" smtClean="0">
                            <a:latin typeface="Cambria Math" panose="02040503050406030204" pitchFamily="18" charset="0"/>
                          </a:rPr>
                          <m:t>𝒆</m:t>
                        </m:r>
                      </m:e>
                      <m:sup>
                        <m:r>
                          <a:rPr lang="en-IE" sz="3300" b="1" i="1" smtClean="0">
                            <a:latin typeface="Cambria Math" panose="02040503050406030204" pitchFamily="18" charset="0"/>
                          </a:rPr>
                          <m:t>𝒚𝒙</m:t>
                        </m:r>
                      </m:sup>
                    </m:sSup>
                  </m:oMath>
                </a14:m>
                <a:endParaRPr lang="en-US" sz="3300" b="1" dirty="0"/>
              </a:p>
              <a:p>
                <a:pPr marL="45720" indent="0">
                  <a:buNone/>
                </a:pPr>
                <a:endParaRPr lang="en-US" sz="3300" b="1" dirty="0"/>
              </a:p>
              <a:p>
                <a:pPr marL="45720" indent="0">
                  <a:buNone/>
                </a:pPr>
                <a:r>
                  <a:rPr lang="en-US" sz="3300" b="1" dirty="0"/>
                  <a:t>		</a:t>
                </a:r>
                <a:br>
                  <a:rPr lang="en-US" sz="3300" b="1" dirty="0"/>
                </a:br>
                <a:r>
                  <a:rPr lang="en-US" sz="3300" b="1" dirty="0"/>
                  <a:t>Example 3:	</a:t>
                </a:r>
                <a14:m>
                  <m:oMath xmlns:m="http://schemas.openxmlformats.org/officeDocument/2006/math">
                    <m:r>
                      <a:rPr lang="en-IE" sz="3300" b="1" i="1" smtClean="0">
                        <a:latin typeface="Cambria Math" panose="02040503050406030204" pitchFamily="18" charset="0"/>
                      </a:rPr>
                      <m:t>𝒇</m:t>
                    </m:r>
                    <m:d>
                      <m:dPr>
                        <m:ctrlPr>
                          <a:rPr lang="en-IE" sz="3300" b="1" i="1" smtClean="0">
                            <a:latin typeface="Cambria Math" panose="02040503050406030204" pitchFamily="18" charset="0"/>
                          </a:rPr>
                        </m:ctrlPr>
                      </m:dPr>
                      <m:e>
                        <m:r>
                          <a:rPr lang="en-IE" sz="3300" b="1" i="1" smtClean="0">
                            <a:latin typeface="Cambria Math" panose="02040503050406030204" pitchFamily="18" charset="0"/>
                          </a:rPr>
                          <m:t>𝒙</m:t>
                        </m:r>
                        <m:r>
                          <a:rPr lang="en-IE" sz="3300" b="1" i="1" smtClean="0">
                            <a:latin typeface="Cambria Math" panose="02040503050406030204" pitchFamily="18" charset="0"/>
                          </a:rPr>
                          <m:t>,</m:t>
                        </m:r>
                        <m:r>
                          <a:rPr lang="en-IE" sz="3300" b="1" i="1" smtClean="0">
                            <a:latin typeface="Cambria Math" panose="02040503050406030204" pitchFamily="18" charset="0"/>
                          </a:rPr>
                          <m:t>𝒚</m:t>
                        </m:r>
                      </m:e>
                    </m:d>
                    <m:r>
                      <a:rPr lang="en-IE" sz="3300" b="1" i="1" smtClean="0">
                        <a:latin typeface="Cambria Math" panose="02040503050406030204" pitchFamily="18" charset="0"/>
                      </a:rPr>
                      <m:t>=</m:t>
                    </m:r>
                    <m:r>
                      <a:rPr lang="en-IE" sz="3300" b="1" i="1" smtClean="0">
                        <a:latin typeface="Cambria Math" panose="02040503050406030204" pitchFamily="18" charset="0"/>
                      </a:rPr>
                      <m:t>𝒂𝒚</m:t>
                    </m:r>
                    <m:func>
                      <m:funcPr>
                        <m:ctrlPr>
                          <a:rPr lang="en-IE" sz="3300" b="1" i="1" smtClean="0">
                            <a:latin typeface="Cambria Math" panose="02040503050406030204" pitchFamily="18" charset="0"/>
                          </a:rPr>
                        </m:ctrlPr>
                      </m:funcPr>
                      <m:fName>
                        <m:r>
                          <a:rPr lang="en-IE" sz="3300" b="1" i="0" smtClean="0">
                            <a:latin typeface="Cambria Math" panose="02040503050406030204" pitchFamily="18" charset="0"/>
                          </a:rPr>
                          <m:t>𝐬𝐢𝐧</m:t>
                        </m:r>
                      </m:fName>
                      <m:e>
                        <m:r>
                          <a:rPr lang="en-IE" sz="3300" b="1" i="1" smtClean="0">
                            <a:latin typeface="Cambria Math" panose="02040503050406030204" pitchFamily="18" charset="0"/>
                          </a:rPr>
                          <m:t>𝒂𝒙</m:t>
                        </m:r>
                      </m:e>
                    </m:func>
                  </m:oMath>
                </a14:m>
                <a:r>
                  <a:rPr lang="en-US" sz="3300" b="1" dirty="0"/>
                  <a:t>	</a:t>
                </a:r>
                <a14:m>
                  <m:oMath xmlns:m="http://schemas.openxmlformats.org/officeDocument/2006/math">
                    <m:r>
                      <a:rPr lang="en-IE" sz="3300" b="1" i="1" smtClean="0">
                        <a:latin typeface="Cambria Math" panose="02040503050406030204" pitchFamily="18" charset="0"/>
                      </a:rPr>
                      <m:t>𝒂</m:t>
                    </m:r>
                    <m:r>
                      <a:rPr lang="en-IE" sz="3300" b="1" i="1" smtClean="0">
                        <a:latin typeface="Cambria Math" panose="02040503050406030204" pitchFamily="18" charset="0"/>
                        <a:ea typeface="Cambria Math" panose="02040503050406030204" pitchFamily="18" charset="0"/>
                      </a:rPr>
                      <m:t>∈</m:t>
                    </m:r>
                    <m:r>
                      <a:rPr lang="en-IE" sz="3300" b="1" i="1" smtClean="0">
                        <a:latin typeface="Cambria Math" panose="02040503050406030204" pitchFamily="18" charset="0"/>
                        <a:ea typeface="Cambria Math" panose="02040503050406030204" pitchFamily="18" charset="0"/>
                      </a:rPr>
                      <m:t>𝑹</m:t>
                    </m:r>
                  </m:oMath>
                </a14:m>
                <a:r>
                  <a:rPr lang="en-US" sz="3300" b="1" dirty="0"/>
                  <a:t>	</a:t>
                </a:r>
              </a:p>
              <a:p>
                <a:pPr marL="45720" indent="0">
                  <a:buNone/>
                </a:pPr>
                <a:endParaRPr lang="en-US" sz="3300" b="1" dirty="0"/>
              </a:p>
              <a:p>
                <a:pPr marL="45720" indent="0">
                  <a:buNone/>
                </a:pPr>
                <a:r>
                  <a:rPr lang="en-US" sz="3300" b="1" dirty="0"/>
                  <a:t>		</a:t>
                </a:r>
                <a14:m>
                  <m:oMath xmlns:m="http://schemas.openxmlformats.org/officeDocument/2006/math">
                    <m:f>
                      <m:fPr>
                        <m:ctrlPr>
                          <a:rPr lang="en-US" sz="3300" b="1" i="1" smtClean="0">
                            <a:latin typeface="Cambria Math" panose="02040503050406030204" pitchFamily="18" charset="0"/>
                          </a:rPr>
                        </m:ctrlPr>
                      </m:fPr>
                      <m:num>
                        <m:r>
                          <a:rPr lang="en-US" sz="3300" b="1" i="1" smtClean="0">
                            <a:latin typeface="Cambria Math" panose="02040503050406030204" pitchFamily="18" charset="0"/>
                          </a:rPr>
                          <m:t>𝝏</m:t>
                        </m:r>
                        <m:r>
                          <a:rPr lang="en-IE" sz="3300" b="1" i="1" smtClean="0">
                            <a:latin typeface="Cambria Math" panose="02040503050406030204" pitchFamily="18" charset="0"/>
                          </a:rPr>
                          <m:t>𝒇</m:t>
                        </m:r>
                        <m:r>
                          <a:rPr lang="en-IE" sz="3300" b="1" i="1" smtClean="0">
                            <a:latin typeface="Cambria Math" panose="02040503050406030204" pitchFamily="18" charset="0"/>
                          </a:rPr>
                          <m:t>(</m:t>
                        </m:r>
                        <m:r>
                          <a:rPr lang="en-IE" sz="3300" b="1" i="1" smtClean="0">
                            <a:latin typeface="Cambria Math" panose="02040503050406030204" pitchFamily="18" charset="0"/>
                          </a:rPr>
                          <m:t>𝒙</m:t>
                        </m:r>
                        <m:r>
                          <a:rPr lang="en-IE" sz="3300" b="1" i="1" smtClean="0">
                            <a:latin typeface="Cambria Math" panose="02040503050406030204" pitchFamily="18" charset="0"/>
                          </a:rPr>
                          <m:t>,</m:t>
                        </m:r>
                        <m:r>
                          <a:rPr lang="en-IE" sz="3300" b="1" i="1" smtClean="0">
                            <a:latin typeface="Cambria Math" panose="02040503050406030204" pitchFamily="18" charset="0"/>
                          </a:rPr>
                          <m:t>𝒚</m:t>
                        </m:r>
                        <m:r>
                          <a:rPr lang="en-IE" sz="3300" b="1" i="1" smtClean="0">
                            <a:latin typeface="Cambria Math" panose="02040503050406030204" pitchFamily="18" charset="0"/>
                          </a:rPr>
                          <m:t>)</m:t>
                        </m:r>
                      </m:num>
                      <m:den>
                        <m:r>
                          <a:rPr lang="en-US" sz="3300" b="1" i="1" smtClean="0">
                            <a:latin typeface="Cambria Math" panose="02040503050406030204" pitchFamily="18" charset="0"/>
                          </a:rPr>
                          <m:t>𝝏</m:t>
                        </m:r>
                        <m:r>
                          <a:rPr lang="en-US" sz="3300" b="1" i="1" smtClean="0">
                            <a:latin typeface="Cambria Math" panose="02040503050406030204" pitchFamily="18" charset="0"/>
                          </a:rPr>
                          <m:t>𝒙</m:t>
                        </m:r>
                      </m:den>
                    </m:f>
                    <m:r>
                      <a:rPr lang="en-IE" sz="3300" b="1" i="1" smtClean="0">
                        <a:latin typeface="Cambria Math" panose="02040503050406030204" pitchFamily="18" charset="0"/>
                      </a:rPr>
                      <m:t>=</m:t>
                    </m:r>
                    <m:r>
                      <a:rPr lang="en-IE" sz="3300" b="1" i="1" smtClean="0">
                        <a:latin typeface="Cambria Math" panose="02040503050406030204" pitchFamily="18" charset="0"/>
                      </a:rPr>
                      <m:t>𝒂𝒚</m:t>
                    </m:r>
                    <m:func>
                      <m:funcPr>
                        <m:ctrlPr>
                          <a:rPr lang="en-IE" sz="3300" b="1" i="1" smtClean="0">
                            <a:latin typeface="Cambria Math" panose="02040503050406030204" pitchFamily="18" charset="0"/>
                          </a:rPr>
                        </m:ctrlPr>
                      </m:funcPr>
                      <m:fName>
                        <m:r>
                          <a:rPr lang="en-IE" sz="3300" b="1" i="0" smtClean="0">
                            <a:latin typeface="Cambria Math" panose="02040503050406030204" pitchFamily="18" charset="0"/>
                          </a:rPr>
                          <m:t>𝐜𝐨𝐬</m:t>
                        </m:r>
                      </m:fName>
                      <m:e>
                        <m:r>
                          <a:rPr lang="en-IE" sz="3300" b="1" i="1" smtClean="0">
                            <a:latin typeface="Cambria Math" panose="02040503050406030204" pitchFamily="18" charset="0"/>
                          </a:rPr>
                          <m:t>𝒂𝒙</m:t>
                        </m:r>
                      </m:e>
                    </m:func>
                  </m:oMath>
                </a14:m>
                <a:endParaRPr lang="en-US" sz="3300" b="1" dirty="0"/>
              </a:p>
              <a:p>
                <a:pPr marL="45720" indent="0">
                  <a:buNone/>
                </a:pPr>
                <a:endParaRPr lang="en-US" dirty="0"/>
              </a:p>
              <a:p>
                <a:pPr marL="45720" indent="0">
                  <a:buNone/>
                </a:pPr>
                <a:endParaRPr lang="en-US" dirty="0"/>
              </a:p>
              <a:p>
                <a:pPr marL="45720" indent="0">
                  <a:buNone/>
                </a:pPr>
                <a:br>
                  <a:rPr lang="en-US" dirty="0"/>
                </a:b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a:blip r:embed="rId2"/>
                <a:stretch>
                  <a:fillRect/>
                </a:stretch>
              </a:blipFill>
            </p:spPr>
            <p:txBody>
              <a:bodyPr/>
              <a:lstStyle/>
              <a:p>
                <a:r>
                  <a:rPr lang="en-IE">
                    <a:noFill/>
                  </a:rPr>
                  <a:t> </a:t>
                </a:r>
              </a:p>
            </p:txBody>
          </p:sp>
        </mc:Fallback>
      </mc:AlternateContent>
    </p:spTree>
    <p:extLst>
      <p:ext uri="{BB962C8B-B14F-4D97-AF65-F5344CB8AC3E}">
        <p14:creationId xmlns:p14="http://schemas.microsoft.com/office/powerpoint/2010/main" val="3058638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The Partial Derivative:</a:t>
                </a:r>
              </a:p>
              <a:p>
                <a:pPr marL="45720" indent="0">
                  <a:buNone/>
                </a:pPr>
                <a:endParaRPr lang="en-US" b="1" i="1" dirty="0"/>
              </a:p>
              <a:p>
                <a:pPr marL="45720" indent="0">
                  <a:buNone/>
                </a:pPr>
                <a:br>
                  <a:rPr lang="en-US" dirty="0"/>
                </a:br>
                <a:r>
                  <a:rPr lang="en-US" dirty="0"/>
                  <a:t>The partial derivative with respect to a certain variable (say </a:t>
                </a:r>
                <a14:m>
                  <m:oMath xmlns:m="http://schemas.openxmlformats.org/officeDocument/2006/math">
                    <m:r>
                      <a:rPr lang="en-GB" i="1">
                        <a:latin typeface="Cambria Math" charset="0"/>
                      </a:rPr>
                      <m:t>𝑥</m:t>
                    </m:r>
                  </m:oMath>
                </a14:m>
                <a:r>
                  <a:rPr lang="en-US" dirty="0"/>
                  <a:t>) simply by treating (or ‘holding’) all other independent variables (say </a:t>
                </a:r>
                <a14:m>
                  <m:oMath xmlns:m="http://schemas.openxmlformats.org/officeDocument/2006/math">
                    <m:r>
                      <a:rPr lang="en-GB" b="0" i="1" smtClean="0">
                        <a:latin typeface="Cambria Math" charset="0"/>
                      </a:rPr>
                      <m:t>𝑦</m:t>
                    </m:r>
                  </m:oMath>
                </a14:m>
                <a:r>
                  <a:rPr lang="en-US" dirty="0"/>
                  <a:t> and </a:t>
                </a:r>
                <a14:m>
                  <m:oMath xmlns:m="http://schemas.openxmlformats.org/officeDocument/2006/math">
                    <m:r>
                      <a:rPr lang="en-GB" b="0" i="1" smtClean="0">
                        <a:latin typeface="Cambria Math" charset="0"/>
                      </a:rPr>
                      <m:t>𝑧</m:t>
                    </m:r>
                  </m:oMath>
                </a14:m>
                <a:r>
                  <a:rPr lang="en-US" dirty="0"/>
                  <a:t>) as constants.</a:t>
                </a:r>
              </a:p>
              <a:p>
                <a:pPr marL="45720" indent="0">
                  <a:buNone/>
                </a:pPr>
                <a:endParaRPr lang="en-US" dirty="0"/>
              </a:p>
              <a:p>
                <a:pPr marL="45720" indent="0">
                  <a:buNone/>
                </a:pPr>
                <a:r>
                  <a:rPr lang="en-US" dirty="0"/>
                  <a:t>The </a:t>
                </a:r>
                <a:r>
                  <a:rPr lang="en-US" b="1" i="1" dirty="0"/>
                  <a:t>total differential </a:t>
                </a:r>
                <a:r>
                  <a:rPr lang="en-US" dirty="0"/>
                  <a:t>(or exact differential) of a function of two variables, say </a:t>
                </a:r>
                <a14:m>
                  <m:oMath xmlns:m="http://schemas.openxmlformats.org/officeDocument/2006/math">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r>
                          <a:rPr lang="en-GB" b="0" i="1" smtClean="0">
                            <a:latin typeface="Cambria Math" charset="0"/>
                          </a:rPr>
                          <m:t>,</m:t>
                        </m:r>
                        <m:r>
                          <a:rPr lang="en-GB" b="0" i="1" smtClean="0">
                            <a:latin typeface="Cambria Math" charset="0"/>
                          </a:rPr>
                          <m:t>𝑦</m:t>
                        </m:r>
                      </m:e>
                    </m:d>
                  </m:oMath>
                </a14:m>
                <a:r>
                  <a:rPr lang="en-US" dirty="0"/>
                  <a:t>, is given by:</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br>
                  <a:rPr lang="en-US"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436"/>
                </a:stretch>
              </a:blipFill>
            </p:spPr>
            <p:txBody>
              <a:bodyPr/>
              <a:lstStyle/>
              <a:p>
                <a:r>
                  <a:rPr lang="en-US">
                    <a:noFill/>
                  </a:rPr>
                  <a:t> </a:t>
                </a:r>
              </a:p>
            </p:txBody>
          </p:sp>
        </mc:Fallback>
      </mc:AlternateContent>
      <p:pic>
        <p:nvPicPr>
          <p:cNvPr id="4" name="Picture 2" descr="\\172.16.3.215\data4\Graphics\Powerpoint\WILEY WORK\GILAT\Final Files\ch02\gilat_3e_eq_02_63.jpg"/>
          <p:cNvPicPr>
            <a:picLocks noChangeAspect="1" noChangeArrowheads="1"/>
          </p:cNvPicPr>
          <p:nvPr/>
        </p:nvPicPr>
        <p:blipFill>
          <a:blip r:embed="rId3">
            <a:duotone>
              <a:prstClr val="black"/>
              <a:schemeClr val="accent3">
                <a:tint val="45000"/>
                <a:satMod val="400000"/>
              </a:schemeClr>
            </a:duotone>
          </a:blip>
          <a:stretch>
            <a:fillRect/>
          </a:stretch>
        </p:blipFill>
        <p:spPr bwMode="auto">
          <a:xfrm>
            <a:off x="671828" y="4358609"/>
            <a:ext cx="6211993" cy="647822"/>
          </a:xfrm>
          <a:prstGeom prst="rect">
            <a:avLst/>
          </a:prstGeom>
          <a:noFill/>
        </p:spPr>
      </p:pic>
    </p:spTree>
    <p:extLst>
      <p:ext uri="{BB962C8B-B14F-4D97-AF65-F5344CB8AC3E}">
        <p14:creationId xmlns:p14="http://schemas.microsoft.com/office/powerpoint/2010/main" val="1792060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br>
                  <a:rPr lang="en-US" dirty="0"/>
                </a:br>
                <a:r>
                  <a:rPr lang="en-US" b="1" i="1" dirty="0"/>
                  <a:t>Derivatives of a Function:</a:t>
                </a:r>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a:buClr>
                    <a:schemeClr val="tx1"/>
                  </a:buClr>
                  <a:buFont typeface="Arial" charset="0"/>
                  <a:buChar char="•"/>
                </a:pPr>
                <a:r>
                  <a:rPr lang="en-US" dirty="0"/>
                  <a:t>The derivative of a function </a:t>
                </a:r>
                <a14:m>
                  <m:oMath xmlns:m="http://schemas.openxmlformats.org/officeDocument/2006/math">
                    <m:r>
                      <a:rPr lang="en-GB" b="0" i="1" smtClean="0">
                        <a:latin typeface="Cambria Math" charset="0"/>
                      </a:rPr>
                      <m:t>𝑦</m:t>
                    </m:r>
                    <m:r>
                      <a:rPr lang="en-GB" b="0" i="1" smtClean="0">
                        <a:latin typeface="Cambria Math" charset="0"/>
                      </a:rPr>
                      <m:t>=</m:t>
                    </m:r>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is denoted </a:t>
                </a:r>
                <a14:m>
                  <m:oMath xmlns:m="http://schemas.openxmlformats.org/officeDocument/2006/math">
                    <m:f>
                      <m:fPr>
                        <m:ctrlPr>
                          <a:rPr lang="en-US" i="1" smtClean="0">
                            <a:latin typeface="Cambria Math" panose="02040503050406030204" pitchFamily="18" charset="0"/>
                          </a:rPr>
                        </m:ctrlPr>
                      </m:fPr>
                      <m:num>
                        <m:r>
                          <a:rPr lang="en-US" i="1" smtClean="0">
                            <a:latin typeface="Cambria Math" charset="0"/>
                          </a:rPr>
                          <m:t>𝑑𝑦</m:t>
                        </m:r>
                      </m:num>
                      <m:den>
                        <m:r>
                          <a:rPr lang="en-US" i="1" smtClean="0">
                            <a:latin typeface="Cambria Math" charset="0"/>
                          </a:rPr>
                          <m:t>𝑑𝑥</m:t>
                        </m:r>
                      </m:den>
                    </m:f>
                    <m:r>
                      <a:rPr lang="en-GB" b="0" i="1" smtClean="0">
                        <a:latin typeface="Cambria Math" charset="0"/>
                      </a:rPr>
                      <m:t>, </m:t>
                    </m:r>
                    <m:f>
                      <m:fPr>
                        <m:ctrlPr>
                          <a:rPr lang="en-GB" b="0" i="1" smtClean="0">
                            <a:latin typeface="Cambria Math" panose="02040503050406030204" pitchFamily="18" charset="0"/>
                          </a:rPr>
                        </m:ctrlPr>
                      </m:fPr>
                      <m:num>
                        <m:r>
                          <a:rPr lang="en-GB" b="0" i="1" smtClean="0">
                            <a:latin typeface="Cambria Math" charset="0"/>
                          </a:rPr>
                          <m:t>𝑑𝑓</m:t>
                        </m:r>
                        <m:r>
                          <a:rPr lang="en-GB" b="0" i="1" smtClean="0">
                            <a:latin typeface="Cambria Math" charset="0"/>
                          </a:rPr>
                          <m:t>(</m:t>
                        </m:r>
                        <m:r>
                          <a:rPr lang="en-GB" b="0" i="1" smtClean="0">
                            <a:latin typeface="Cambria Math" charset="0"/>
                          </a:rPr>
                          <m:t>𝑥</m:t>
                        </m:r>
                        <m:r>
                          <a:rPr lang="en-GB" b="0" i="1" smtClean="0">
                            <a:latin typeface="Cambria Math" charset="0"/>
                          </a:rPr>
                          <m:t>)</m:t>
                        </m:r>
                      </m:num>
                      <m:den>
                        <m:r>
                          <a:rPr lang="en-GB" b="0" i="1" smtClean="0">
                            <a:latin typeface="Cambria Math" charset="0"/>
                          </a:rPr>
                          <m:t>𝑑𝑥</m:t>
                        </m:r>
                      </m:den>
                    </m:f>
                  </m:oMath>
                </a14:m>
                <a:r>
                  <a:rPr lang="en-US" dirty="0"/>
                  <a:t> or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and is defined as:</a:t>
                </a:r>
                <a:br>
                  <a:rPr lang="en-US" dirty="0"/>
                </a:br>
                <a:endParaRPr lang="en-US" dirty="0"/>
              </a:p>
              <a:p>
                <a:pPr marL="45720" indent="0">
                  <a:buClr>
                    <a:schemeClr val="tx1"/>
                  </a:buCl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d>
                            <m:dPr>
                              <m:begChr m:val=""/>
                              <m:endChr m:val="|"/>
                              <m:ctrlPr>
                                <a:rPr lang="hr-HR"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charset="0"/>
                                    </a:rPr>
                                    <m:t>𝑑𝑦</m:t>
                                  </m:r>
                                </m:num>
                                <m:den>
                                  <m:r>
                                    <a:rPr lang="en-US" i="1">
                                      <a:latin typeface="Cambria Math" charset="0"/>
                                    </a:rPr>
                                    <m:t>𝑑𝑥</m:t>
                                  </m:r>
                                </m:den>
                              </m:f>
                            </m:e>
                          </m:d>
                        </m:e>
                        <m:sub>
                          <m:r>
                            <a:rPr lang="en-GB" i="1">
                              <a:latin typeface="Cambria Math" charset="0"/>
                            </a:rPr>
                            <m:t>𝑥</m:t>
                          </m:r>
                          <m:r>
                            <a:rPr lang="en-GB" i="1">
                              <a:latin typeface="Cambria Math" charset="0"/>
                            </a:rPr>
                            <m:t>=</m:t>
                          </m:r>
                          <m:r>
                            <a:rPr lang="en-GB" i="1">
                              <a:latin typeface="Cambria Math" charset="0"/>
                            </a:rPr>
                            <m:t>𝑎</m:t>
                          </m:r>
                        </m:sub>
                      </m:sSub>
                      <m:r>
                        <a:rPr lang="en-GB" b="0" i="1" smtClean="0">
                          <a:latin typeface="Cambria Math" charset="0"/>
                        </a:rPr>
                        <m:t>=</m:t>
                      </m:r>
                      <m:sSup>
                        <m:sSupPr>
                          <m:ctrlPr>
                            <a:rPr lang="en-GB" b="0" i="1" smtClean="0">
                              <a:latin typeface="Cambria Math" panose="02040503050406030204" pitchFamily="18" charset="0"/>
                            </a:rPr>
                          </m:ctrlPr>
                        </m:sSupPr>
                        <m:e>
                          <m:r>
                            <a:rPr lang="en-GB" b="0" i="1" smtClean="0">
                              <a:latin typeface="Cambria Math" charset="0"/>
                            </a:rPr>
                            <m:t>𝑓</m:t>
                          </m:r>
                        </m:e>
                        <m:sup>
                          <m:r>
                            <a:rPr lang="en-GB" b="0" i="1" smtClean="0">
                              <a:latin typeface="Cambria Math" charset="0"/>
                            </a:rPr>
                            <m:t>′</m:t>
                          </m:r>
                        </m:sup>
                      </m:sSup>
                      <m:d>
                        <m:dPr>
                          <m:ctrlPr>
                            <a:rPr lang="en-GB" b="0" i="1" smtClean="0">
                              <a:latin typeface="Cambria Math" panose="02040503050406030204" pitchFamily="18" charset="0"/>
                            </a:rPr>
                          </m:ctrlPr>
                        </m:dPr>
                        <m:e>
                          <m:r>
                            <a:rPr lang="en-GB" b="0" i="1" smtClean="0">
                              <a:latin typeface="Cambria Math" charset="0"/>
                            </a:rPr>
                            <m:t>𝑎</m:t>
                          </m:r>
                        </m:e>
                      </m:d>
                      <m:r>
                        <a:rPr lang="en-GB" b="0" i="1" smtClean="0">
                          <a:latin typeface="Cambria Math"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charset="0"/>
                                </a:rPr>
                                <m:t>lim</m:t>
                              </m:r>
                            </m:e>
                            <m:lim>
                              <m:r>
                                <a:rPr lang="en-GB" b="0" i="1" smtClean="0">
                                  <a:latin typeface="Cambria Math" charset="0"/>
                                </a:rPr>
                                <m:t>𝑥</m:t>
                              </m:r>
                              <m:r>
                                <a:rPr lang="en-GB" b="0" i="1" smtClean="0">
                                  <a:latin typeface="Cambria Math" charset="0"/>
                                </a:rPr>
                                <m:t>→</m:t>
                              </m:r>
                              <m:r>
                                <a:rPr lang="en-GB" b="0" i="1" smtClean="0">
                                  <a:latin typeface="Cambria Math" charset="0"/>
                                </a:rPr>
                                <m:t>𝑎</m:t>
                              </m:r>
                            </m:lim>
                          </m:limLow>
                        </m:fName>
                        <m:e>
                          <m:f>
                            <m:fPr>
                              <m:ctrlPr>
                                <a:rPr lang="bg-BG" b="0" i="1" smtClean="0">
                                  <a:latin typeface="Cambria Math" panose="02040503050406030204" pitchFamily="18" charset="0"/>
                                </a:rPr>
                              </m:ctrlPr>
                            </m:fPr>
                            <m:num>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m:t>
                              </m:r>
                              <m:r>
                                <a:rPr lang="en-GB" b="0" i="1" smtClean="0">
                                  <a:latin typeface="Cambria Math" charset="0"/>
                                </a:rPr>
                                <m:t>𝑓</m:t>
                              </m:r>
                              <m:r>
                                <a:rPr lang="en-GB" b="0" i="1" smtClean="0">
                                  <a:latin typeface="Cambria Math" charset="0"/>
                                </a:rPr>
                                <m:t>(</m:t>
                              </m:r>
                              <m:r>
                                <a:rPr lang="en-GB" b="0" i="1" smtClean="0">
                                  <a:latin typeface="Cambria Math" charset="0"/>
                                </a:rPr>
                                <m:t>𝑎</m:t>
                              </m:r>
                              <m:r>
                                <a:rPr lang="en-GB" b="0" i="1" smtClean="0">
                                  <a:latin typeface="Cambria Math" charset="0"/>
                                </a:rPr>
                                <m:t>)</m:t>
                              </m:r>
                            </m:num>
                            <m:den>
                              <m:r>
                                <a:rPr lang="en-GB" b="0" i="1" smtClean="0">
                                  <a:latin typeface="Cambria Math" charset="0"/>
                                </a:rPr>
                                <m:t>𝑥</m:t>
                              </m:r>
                              <m:r>
                                <a:rPr lang="en-GB" b="0" i="1" smtClean="0">
                                  <a:latin typeface="Cambria Math" charset="0"/>
                                </a:rPr>
                                <m:t>−</m:t>
                              </m:r>
                              <m:r>
                                <a:rPr lang="en-GB" b="0" i="1" smtClean="0">
                                  <a:latin typeface="Cambria Math" charset="0"/>
                                </a:rPr>
                                <m:t>𝑎</m:t>
                              </m:r>
                            </m:den>
                          </m:f>
                        </m:e>
                      </m:func>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800"/>
                </a:stretch>
              </a:blipFill>
            </p:spPr>
            <p:txBody>
              <a:bodyPr/>
              <a:lstStyle/>
              <a:p>
                <a:r>
                  <a:rPr lang="en-US">
                    <a:noFill/>
                  </a:rPr>
                  <a:t> </a:t>
                </a:r>
              </a:p>
            </p:txBody>
          </p:sp>
        </mc:Fallback>
      </mc:AlternateContent>
      <p:pic>
        <p:nvPicPr>
          <p:cNvPr id="4" name="Picture 2" descr="\\172.16.3.215\data4\Graphics\Powerpoint\WILEY WORK\GILAT\Final Files\ch02\gilat_3e_fig_02_2_3.jpg"/>
          <p:cNvPicPr>
            <a:picLocks noChangeAspect="1" noChangeArrowheads="1"/>
          </p:cNvPicPr>
          <p:nvPr/>
        </p:nvPicPr>
        <p:blipFill>
          <a:blip r:embed="rId3"/>
          <a:srcRect/>
          <a:stretch>
            <a:fillRect/>
          </a:stretch>
        </p:blipFill>
        <p:spPr bwMode="auto">
          <a:xfrm>
            <a:off x="3199661" y="1103737"/>
            <a:ext cx="2835379" cy="2613914"/>
          </a:xfrm>
          <a:prstGeom prst="rect">
            <a:avLst/>
          </a:prstGeom>
          <a:noFill/>
        </p:spPr>
      </p:pic>
    </p:spTree>
    <p:extLst>
      <p:ext uri="{BB962C8B-B14F-4D97-AF65-F5344CB8AC3E}">
        <p14:creationId xmlns:p14="http://schemas.microsoft.com/office/powerpoint/2010/main" val="700108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The Partial Derivative:</a:t>
                </a:r>
              </a:p>
              <a:p>
                <a:pPr marL="45720" indent="0">
                  <a:buNone/>
                </a:pPr>
                <a:endParaRPr lang="en-US" b="1" i="1" dirty="0"/>
              </a:p>
              <a:p>
                <a:pPr marL="45720" indent="0">
                  <a:buNone/>
                </a:pPr>
                <a:endParaRPr lang="en-US" dirty="0"/>
              </a:p>
              <a:p>
                <a:pPr marL="45720" indent="0">
                  <a:buNone/>
                </a:pPr>
                <a:endParaRPr lang="en-US" dirty="0"/>
              </a:p>
              <a:p>
                <a:pPr marL="45720" indent="0">
                  <a:buNone/>
                </a:pPr>
                <a:r>
                  <a:rPr lang="en-US" dirty="0"/>
                  <a:t>Using the formula for the total differential we can state:</a:t>
                </a:r>
              </a:p>
              <a:p>
                <a:pPr marL="45720" indent="0">
                  <a:buNone/>
                </a:pPr>
                <a:endParaRPr lang="en-US" dirty="0"/>
              </a:p>
              <a:p>
                <a:pPr marL="45720" indent="0">
                  <a:buNone/>
                </a:pPr>
                <a:endParaRPr lang="en-US" dirty="0"/>
              </a:p>
              <a:p>
                <a:pPr marL="45720" indent="0">
                  <a:buNone/>
                </a:pPr>
                <a:r>
                  <a:rPr lang="en-US" dirty="0"/>
                  <a:t>where </a:t>
                </a:r>
                <a14:m>
                  <m:oMath xmlns:m="http://schemas.openxmlformats.org/officeDocument/2006/math">
                    <m:r>
                      <a:rPr lang="en-GB" b="0" i="1" smtClean="0">
                        <a:latin typeface="Cambria Math" charset="0"/>
                      </a:rPr>
                      <m:t>𝑥</m:t>
                    </m:r>
                  </m:oMath>
                </a14:m>
                <a:r>
                  <a:rPr lang="en-US" dirty="0"/>
                  <a:t> and </a:t>
                </a:r>
                <a14:m>
                  <m:oMath xmlns:m="http://schemas.openxmlformats.org/officeDocument/2006/math">
                    <m:r>
                      <a:rPr lang="en-GB" b="0" i="1" smtClean="0">
                        <a:latin typeface="Cambria Math" charset="0"/>
                      </a:rPr>
                      <m:t>𝑦</m:t>
                    </m:r>
                  </m:oMath>
                </a14:m>
                <a:r>
                  <a:rPr lang="en-US" dirty="0"/>
                  <a:t> are both functions of the independent variable </a:t>
                </a:r>
                <a14:m>
                  <m:oMath xmlns:m="http://schemas.openxmlformats.org/officeDocument/2006/math">
                    <m:r>
                      <a:rPr lang="en-GB" b="0" i="1" smtClean="0">
                        <a:latin typeface="Cambria Math" charset="0"/>
                      </a:rPr>
                      <m:t>𝑡</m:t>
                    </m:r>
                  </m:oMath>
                </a14:m>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64.jpg"/>
          <p:cNvPicPr>
            <a:picLocks noChangeAspect="1" noChangeArrowheads="1"/>
          </p:cNvPicPr>
          <p:nvPr/>
        </p:nvPicPr>
        <p:blipFill>
          <a:blip r:embed="rId3"/>
          <a:stretch>
            <a:fillRect/>
          </a:stretch>
        </p:blipFill>
        <p:spPr bwMode="auto">
          <a:xfrm>
            <a:off x="670136" y="2883971"/>
            <a:ext cx="5229860" cy="590226"/>
          </a:xfrm>
          <a:prstGeom prst="rect">
            <a:avLst/>
          </a:prstGeom>
          <a:noFill/>
        </p:spPr>
      </p:pic>
    </p:spTree>
    <p:extLst>
      <p:ext uri="{BB962C8B-B14F-4D97-AF65-F5344CB8AC3E}">
        <p14:creationId xmlns:p14="http://schemas.microsoft.com/office/powerpoint/2010/main" val="5209801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The Partial Derivative:</a:t>
                </a:r>
              </a:p>
              <a:p>
                <a:pPr marL="45720" indent="0">
                  <a:buNone/>
                </a:pPr>
                <a:endParaRPr lang="en-US" dirty="0"/>
              </a:p>
              <a:p>
                <a:pPr marL="45720" indent="0">
                  <a:buNone/>
                </a:pPr>
                <a:r>
                  <a:rPr lang="en-US" dirty="0"/>
                  <a:t>Consider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r>
                      <a:rPr lang="en-GB" b="0" i="1" smtClean="0">
                        <a:latin typeface="Cambria Math" charset="0"/>
                      </a:rPr>
                      <m:t>𝑦</m:t>
                    </m:r>
                    <m:r>
                      <a:rPr lang="en-GB" b="0" i="1" smtClean="0">
                        <a:latin typeface="Cambria Math" charset="0"/>
                      </a:rPr>
                      <m:t>)</m:t>
                    </m:r>
                  </m:oMath>
                </a14:m>
                <a:r>
                  <a:rPr lang="en-US" dirty="0"/>
                  <a:t> where </a:t>
                </a:r>
                <a14:m>
                  <m:oMath xmlns:m="http://schemas.openxmlformats.org/officeDocument/2006/math">
                    <m:r>
                      <a:rPr lang="en-GB" b="0" i="1" smtClean="0">
                        <a:latin typeface="Cambria Math" charset="0"/>
                      </a:rPr>
                      <m:t>𝑦</m:t>
                    </m:r>
                    <m:r>
                      <a:rPr lang="en-GB" b="0" i="1" smtClean="0">
                        <a:latin typeface="Cambria Math" charset="0"/>
                      </a:rPr>
                      <m:t>=</m:t>
                    </m:r>
                    <m:r>
                      <a:rPr lang="en-GB" b="0" i="1" smtClean="0">
                        <a:latin typeface="Cambria Math" charset="0"/>
                      </a:rPr>
                      <m:t>𝑔</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then:</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Consider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r>
                      <a:rPr lang="en-GB" b="0" i="1" smtClean="0">
                        <a:latin typeface="Cambria Math" charset="0"/>
                      </a:rPr>
                      <m:t>𝑦</m:t>
                    </m:r>
                    <m:r>
                      <a:rPr lang="en-GB" b="0" i="1" smtClean="0">
                        <a:latin typeface="Cambria Math" charset="0"/>
                      </a:rPr>
                      <m:t>,</m:t>
                    </m:r>
                    <m:r>
                      <a:rPr lang="en-GB" b="0" i="1" smtClean="0">
                        <a:latin typeface="Cambria Math" charset="0"/>
                      </a:rPr>
                      <m:t>𝑧</m:t>
                    </m:r>
                    <m:r>
                      <a:rPr lang="en-GB" b="0" i="1" smtClean="0">
                        <a:latin typeface="Cambria Math" charset="0"/>
                      </a:rPr>
                      <m:t>)</m:t>
                    </m:r>
                  </m:oMath>
                </a14:m>
                <a:r>
                  <a:rPr lang="en-US" dirty="0"/>
                  <a:t> where </a:t>
                </a:r>
                <a14:m>
                  <m:oMath xmlns:m="http://schemas.openxmlformats.org/officeDocument/2006/math">
                    <m:r>
                      <a:rPr lang="en-GB" b="0" i="1" smtClean="0">
                        <a:latin typeface="Cambria Math" charset="0"/>
                      </a:rPr>
                      <m:t>𝑧</m:t>
                    </m:r>
                    <m:r>
                      <a:rPr lang="en-GB" b="0" i="1" smtClean="0">
                        <a:latin typeface="Cambria Math" charset="0"/>
                      </a:rPr>
                      <m:t>=</m:t>
                    </m:r>
                    <m:r>
                      <a:rPr lang="en-GB" b="0" i="1" smtClean="0">
                        <a:latin typeface="Cambria Math" charset="0"/>
                      </a:rPr>
                      <m:t>h</m:t>
                    </m:r>
                    <m:d>
                      <m:dPr>
                        <m:ctrlPr>
                          <a:rPr lang="en-GB" b="0" i="1" smtClean="0">
                            <a:latin typeface="Cambria Math" panose="02040503050406030204" pitchFamily="18" charset="0"/>
                          </a:rPr>
                        </m:ctrlPr>
                      </m:dPr>
                      <m:e>
                        <m:r>
                          <a:rPr lang="en-GB" b="0" i="1" smtClean="0">
                            <a:latin typeface="Cambria Math" charset="0"/>
                          </a:rPr>
                          <m:t>𝑥</m:t>
                        </m:r>
                        <m:r>
                          <a:rPr lang="en-GB" b="0" i="1" smtClean="0">
                            <a:latin typeface="Cambria Math" charset="0"/>
                          </a:rPr>
                          <m:t>,</m:t>
                        </m:r>
                        <m:r>
                          <a:rPr lang="en-GB" b="0" i="1" smtClean="0">
                            <a:latin typeface="Cambria Math" charset="0"/>
                          </a:rPr>
                          <m:t>𝑦</m:t>
                        </m:r>
                      </m:e>
                    </m:d>
                  </m:oMath>
                </a14:m>
                <a:r>
                  <a:rPr lang="en-US" dirty="0"/>
                  <a:t> then:</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or</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67.jpg"/>
          <p:cNvPicPr>
            <a:picLocks noChangeAspect="1" noChangeArrowheads="1"/>
          </p:cNvPicPr>
          <p:nvPr/>
        </p:nvPicPr>
        <p:blipFill>
          <a:blip r:embed="rId3"/>
          <a:stretch>
            <a:fillRect/>
          </a:stretch>
        </p:blipFill>
        <p:spPr bwMode="auto">
          <a:xfrm>
            <a:off x="684106" y="2019607"/>
            <a:ext cx="5185833" cy="563033"/>
          </a:xfrm>
          <a:prstGeom prst="rect">
            <a:avLst/>
          </a:prstGeom>
          <a:noFill/>
        </p:spPr>
      </p:pic>
      <p:pic>
        <p:nvPicPr>
          <p:cNvPr id="5" name="Picture 2" descr="\\172.16.3.215\data4\Graphics\Powerpoint\WILEY WORK\GILAT\Final Files\ch02\gilat_3e_eq_02_68.jpg"/>
          <p:cNvPicPr>
            <a:picLocks noChangeAspect="1" noChangeArrowheads="1"/>
          </p:cNvPicPr>
          <p:nvPr/>
        </p:nvPicPr>
        <p:blipFill>
          <a:blip r:embed="rId4"/>
          <a:stretch>
            <a:fillRect/>
          </a:stretch>
        </p:blipFill>
        <p:spPr bwMode="auto">
          <a:xfrm>
            <a:off x="684106" y="3804433"/>
            <a:ext cx="5622713" cy="690790"/>
          </a:xfrm>
          <a:prstGeom prst="rect">
            <a:avLst/>
          </a:prstGeom>
          <a:noFill/>
        </p:spPr>
      </p:pic>
      <p:pic>
        <p:nvPicPr>
          <p:cNvPr id="6" name="Picture 2" descr="\\172.16.3.215\data4\Graphics\Powerpoint\WILEY WORK\GILAT\Final Files\ch02\gilat_3e_eq_02_69.jpg"/>
          <p:cNvPicPr>
            <a:picLocks noChangeAspect="1" noChangeArrowheads="1"/>
          </p:cNvPicPr>
          <p:nvPr/>
        </p:nvPicPr>
        <p:blipFill>
          <a:blip r:embed="rId5"/>
          <a:stretch>
            <a:fillRect/>
          </a:stretch>
        </p:blipFill>
        <p:spPr bwMode="auto">
          <a:xfrm>
            <a:off x="684106" y="5626798"/>
            <a:ext cx="5094393" cy="520356"/>
          </a:xfrm>
          <a:prstGeom prst="rect">
            <a:avLst/>
          </a:prstGeom>
          <a:noFill/>
        </p:spPr>
      </p:pic>
    </p:spTree>
    <p:extLst>
      <p:ext uri="{BB962C8B-B14F-4D97-AF65-F5344CB8AC3E}">
        <p14:creationId xmlns:p14="http://schemas.microsoft.com/office/powerpoint/2010/main" val="2035432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The </a:t>
                </a:r>
                <a:r>
                  <a:rPr lang="en-US" b="1" i="1" dirty="0" err="1"/>
                  <a:t>Jacobian</a:t>
                </a:r>
                <a:r>
                  <a:rPr lang="en-US" b="1" i="1" dirty="0"/>
                  <a:t>:</a:t>
                </a:r>
              </a:p>
              <a:p>
                <a:pPr marL="45720" indent="0">
                  <a:buNone/>
                </a:pPr>
                <a:endParaRPr lang="en-US" b="1" i="1" dirty="0"/>
              </a:p>
              <a:p>
                <a:pPr marL="45720" indent="0">
                  <a:buNone/>
                </a:pPr>
                <a:r>
                  <a:rPr lang="en-US" dirty="0"/>
                  <a:t>The </a:t>
                </a:r>
                <a:r>
                  <a:rPr lang="en-US" dirty="0" err="1"/>
                  <a:t>Jacobian</a:t>
                </a:r>
                <a:r>
                  <a:rPr lang="en-US" dirty="0"/>
                  <a:t> is a quantity that arises when solving systems of non-linear equations. Given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𝑓</m:t>
                        </m:r>
                      </m:e>
                      <m:sub>
                        <m:r>
                          <a:rPr lang="en-GB" b="0" i="1" smtClean="0">
                            <a:latin typeface="Cambria Math" charset="0"/>
                          </a:rPr>
                          <m:t>1</m:t>
                        </m:r>
                      </m:sub>
                    </m:sSub>
                    <m:d>
                      <m:dPr>
                        <m:ctrlPr>
                          <a:rPr lang="en-GB" b="0" i="1" smtClean="0">
                            <a:latin typeface="Cambria Math" panose="02040503050406030204" pitchFamily="18" charset="0"/>
                          </a:rPr>
                        </m:ctrlPr>
                      </m:dPr>
                      <m:e>
                        <m:r>
                          <a:rPr lang="en-GB" b="0" i="1" smtClean="0">
                            <a:latin typeface="Cambria Math" charset="0"/>
                          </a:rPr>
                          <m:t>𝑥</m:t>
                        </m:r>
                        <m:r>
                          <a:rPr lang="en-GB" b="0" i="1" smtClean="0">
                            <a:latin typeface="Cambria Math" charset="0"/>
                          </a:rPr>
                          <m:t>,</m:t>
                        </m:r>
                        <m:r>
                          <a:rPr lang="en-GB" b="0" i="1" smtClean="0">
                            <a:latin typeface="Cambria Math" charset="0"/>
                          </a:rPr>
                          <m:t>𝑦</m:t>
                        </m:r>
                      </m:e>
                    </m:d>
                    <m:r>
                      <a:rPr lang="en-GB" b="0" i="1" smtClean="0">
                        <a:latin typeface="Cambria Math" charset="0"/>
                      </a:rPr>
                      <m:t>=</m:t>
                    </m:r>
                    <m:r>
                      <a:rPr lang="en-GB" b="0" i="1" smtClean="0">
                        <a:latin typeface="Cambria Math" charset="0"/>
                      </a:rPr>
                      <m:t>𝑎</m:t>
                    </m:r>
                  </m:oMath>
                </a14:m>
                <a:r>
                  <a:rPr lang="en-US" dirty="0"/>
                  <a:t> and </a:t>
                </a:r>
                <a14:m>
                  <m:oMath xmlns:m="http://schemas.openxmlformats.org/officeDocument/2006/math">
                    <m:sSub>
                      <m:sSubPr>
                        <m:ctrlPr>
                          <a:rPr lang="en-US" i="1">
                            <a:latin typeface="Cambria Math" panose="02040503050406030204" pitchFamily="18" charset="0"/>
                          </a:rPr>
                        </m:ctrlPr>
                      </m:sSubPr>
                      <m:e>
                        <m:r>
                          <a:rPr lang="en-GB" i="1">
                            <a:latin typeface="Cambria Math" charset="0"/>
                          </a:rPr>
                          <m:t>𝑓</m:t>
                        </m:r>
                      </m:e>
                      <m:sub>
                        <m:r>
                          <a:rPr lang="en-GB" b="0" i="1" smtClean="0">
                            <a:latin typeface="Cambria Math" charset="0"/>
                          </a:rPr>
                          <m:t>2</m:t>
                        </m:r>
                      </m:sub>
                    </m:sSub>
                    <m:d>
                      <m:dPr>
                        <m:ctrlPr>
                          <a:rPr lang="en-GB" i="1">
                            <a:latin typeface="Cambria Math" panose="02040503050406030204" pitchFamily="18" charset="0"/>
                          </a:rPr>
                        </m:ctrlPr>
                      </m:dPr>
                      <m:e>
                        <m:r>
                          <a:rPr lang="en-GB" i="1">
                            <a:latin typeface="Cambria Math" charset="0"/>
                          </a:rPr>
                          <m:t>𝑥</m:t>
                        </m:r>
                        <m:r>
                          <a:rPr lang="en-GB" i="1">
                            <a:latin typeface="Cambria Math" charset="0"/>
                          </a:rPr>
                          <m:t>,</m:t>
                        </m:r>
                        <m:r>
                          <a:rPr lang="en-GB" i="1">
                            <a:latin typeface="Cambria Math" charset="0"/>
                          </a:rPr>
                          <m:t>𝑦</m:t>
                        </m:r>
                      </m:e>
                    </m:d>
                    <m:r>
                      <a:rPr lang="en-GB" i="1">
                        <a:latin typeface="Cambria Math" charset="0"/>
                      </a:rPr>
                      <m:t>=</m:t>
                    </m:r>
                    <m:r>
                      <a:rPr lang="en-GB" b="0" i="1" smtClean="0">
                        <a:latin typeface="Cambria Math" charset="0"/>
                      </a:rPr>
                      <m:t>𝑏</m:t>
                    </m:r>
                  </m:oMath>
                </a14:m>
                <a:r>
                  <a:rPr lang="en-US" dirty="0"/>
                  <a:t> (where </a:t>
                </a:r>
                <a14:m>
                  <m:oMath xmlns:m="http://schemas.openxmlformats.org/officeDocument/2006/math">
                    <m:r>
                      <a:rPr lang="en-GB" b="0" i="1" smtClean="0">
                        <a:latin typeface="Cambria Math" charset="0"/>
                      </a:rPr>
                      <m:t>𝑎</m:t>
                    </m:r>
                  </m:oMath>
                </a14:m>
                <a:r>
                  <a:rPr lang="en-US" dirty="0"/>
                  <a:t> and </a:t>
                </a:r>
                <a14:m>
                  <m:oMath xmlns:m="http://schemas.openxmlformats.org/officeDocument/2006/math">
                    <m:r>
                      <a:rPr lang="en-GB" b="0" i="1" smtClean="0">
                        <a:latin typeface="Cambria Math" charset="0"/>
                      </a:rPr>
                      <m:t>𝑏</m:t>
                    </m:r>
                  </m:oMath>
                </a14:m>
                <a:r>
                  <a:rPr lang="en-US" dirty="0"/>
                  <a:t> are constants) then the </a:t>
                </a:r>
                <a:r>
                  <a:rPr lang="en-US" dirty="0" err="1"/>
                  <a:t>Jacobian</a:t>
                </a:r>
                <a:r>
                  <a:rPr lang="en-US" dirty="0"/>
                  <a:t> matrix is: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The </a:t>
                </a:r>
                <a:r>
                  <a:rPr lang="en-US" dirty="0" err="1"/>
                  <a:t>Jacobian</a:t>
                </a:r>
                <a:r>
                  <a:rPr lang="en-US" dirty="0"/>
                  <a:t> determinant or simply the </a:t>
                </a:r>
                <a:r>
                  <a:rPr lang="en-US" dirty="0" err="1"/>
                  <a:t>Jacobian</a:t>
                </a:r>
                <a:r>
                  <a:rPr lang="en-US" dirty="0"/>
                  <a:t> is: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71.jpg"/>
          <p:cNvPicPr>
            <a:picLocks noChangeAspect="1" noChangeArrowheads="1"/>
          </p:cNvPicPr>
          <p:nvPr/>
        </p:nvPicPr>
        <p:blipFill>
          <a:blip r:embed="rId3">
            <a:duotone>
              <a:prstClr val="black"/>
              <a:schemeClr val="accent3">
                <a:tint val="45000"/>
                <a:satMod val="400000"/>
              </a:schemeClr>
            </a:duotone>
          </a:blip>
          <a:stretch>
            <a:fillRect/>
          </a:stretch>
        </p:blipFill>
        <p:spPr bwMode="auto">
          <a:xfrm>
            <a:off x="677334" y="2629466"/>
            <a:ext cx="4315459" cy="1214493"/>
          </a:xfrm>
          <a:prstGeom prst="rect">
            <a:avLst/>
          </a:prstGeom>
          <a:noFill/>
        </p:spPr>
      </p:pic>
      <p:pic>
        <p:nvPicPr>
          <p:cNvPr id="5" name="Picture 2" descr="\\172.16.3.215\data4\Graphics\Powerpoint\WILEY WORK\GILAT\Final Files\ch02\gilat_3e_eq_02_72.jpg"/>
          <p:cNvPicPr>
            <a:picLocks noChangeAspect="1" noChangeArrowheads="1"/>
          </p:cNvPicPr>
          <p:nvPr/>
        </p:nvPicPr>
        <p:blipFill>
          <a:blip r:embed="rId4">
            <a:duotone>
              <a:prstClr val="black"/>
              <a:schemeClr val="accent3">
                <a:tint val="45000"/>
                <a:satMod val="400000"/>
              </a:schemeClr>
            </a:duotone>
          </a:blip>
          <a:stretch>
            <a:fillRect/>
          </a:stretch>
        </p:blipFill>
        <p:spPr bwMode="auto">
          <a:xfrm>
            <a:off x="677334" y="4865159"/>
            <a:ext cx="5962011" cy="1222212"/>
          </a:xfrm>
          <a:prstGeom prst="rect">
            <a:avLst/>
          </a:prstGeom>
          <a:noFill/>
        </p:spPr>
      </p:pic>
    </p:spTree>
    <p:extLst>
      <p:ext uri="{BB962C8B-B14F-4D97-AF65-F5344CB8AC3E}">
        <p14:creationId xmlns:p14="http://schemas.microsoft.com/office/powerpoint/2010/main" val="1181242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The </a:t>
            </a:r>
            <a:r>
              <a:rPr lang="en-US" b="1" i="1" dirty="0" err="1"/>
              <a:t>Jacobian</a:t>
            </a:r>
            <a:r>
              <a:rPr lang="en-US" b="1" i="1" dirty="0"/>
              <a:t>:</a:t>
            </a:r>
          </a:p>
          <a:p>
            <a:pPr marL="45720" indent="0">
              <a:buNone/>
            </a:pPr>
            <a:r>
              <a:rPr lang="en-US" dirty="0"/>
              <a:t> </a:t>
            </a:r>
          </a:p>
          <a:p>
            <a:pPr marL="45720" indent="0">
              <a:buNone/>
            </a:pPr>
            <a:r>
              <a:rPr lang="en-US" dirty="0"/>
              <a:t>In general the </a:t>
            </a:r>
            <a:r>
              <a:rPr lang="en-US" dirty="0" err="1"/>
              <a:t>Jacobian</a:t>
            </a:r>
            <a:r>
              <a:rPr lang="en-US" dirty="0"/>
              <a:t> is: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More about </a:t>
            </a:r>
            <a:r>
              <a:rPr lang="en-US" dirty="0" err="1"/>
              <a:t>Jacobians</a:t>
            </a:r>
            <a:r>
              <a:rPr lang="en-US" dirty="0"/>
              <a:t> later in the course!</a:t>
            </a:r>
          </a:p>
          <a:p>
            <a:pPr marL="45720" indent="0">
              <a:buNone/>
            </a:pPr>
            <a:endParaRPr lang="en-US" dirty="0"/>
          </a:p>
          <a:p>
            <a:pPr marL="45720" indent="0">
              <a:buNone/>
            </a:pPr>
            <a:endParaRPr lang="en-US" dirty="0"/>
          </a:p>
        </p:txBody>
      </p:sp>
      <p:pic>
        <p:nvPicPr>
          <p:cNvPr id="4" name="Picture 2" descr="\\172.16.3.215\data4\Graphics\Powerpoint\WILEY WORK\GILAT\Final Files\ch02\gilat_3e_eq_02_73.jpg"/>
          <p:cNvPicPr>
            <a:picLocks noChangeAspect="1" noChangeArrowheads="1"/>
          </p:cNvPicPr>
          <p:nvPr/>
        </p:nvPicPr>
        <p:blipFill>
          <a:blip r:embed="rId2">
            <a:duotone>
              <a:prstClr val="black"/>
              <a:schemeClr val="accent3">
                <a:tint val="45000"/>
                <a:satMod val="400000"/>
              </a:schemeClr>
            </a:duotone>
          </a:blip>
          <a:stretch>
            <a:fillRect/>
          </a:stretch>
        </p:blipFill>
        <p:spPr bwMode="auto">
          <a:xfrm>
            <a:off x="663787" y="2344728"/>
            <a:ext cx="5737860" cy="2385310"/>
          </a:xfrm>
          <a:prstGeom prst="rect">
            <a:avLst/>
          </a:prstGeom>
          <a:noFill/>
        </p:spPr>
      </p:pic>
    </p:spTree>
    <p:extLst>
      <p:ext uri="{BB962C8B-B14F-4D97-AF65-F5344CB8AC3E}">
        <p14:creationId xmlns:p14="http://schemas.microsoft.com/office/powerpoint/2010/main" val="19991354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Taylor Series Expansion of Functions:</a:t>
                </a:r>
              </a:p>
              <a:p>
                <a:pPr marL="45720" indent="0">
                  <a:buNone/>
                </a:pPr>
                <a:r>
                  <a:rPr lang="en-US" b="1" i="1" dirty="0"/>
                  <a:t> </a:t>
                </a:r>
              </a:p>
              <a:p>
                <a:pPr marL="45720" indent="0">
                  <a:buNone/>
                </a:pPr>
                <a:r>
                  <a:rPr lang="en-US" dirty="0"/>
                  <a:t>It is used to represent a function as an infinite power series. This can be useful when trying to integrate certain non-analytic functions since a truncated series may result in a good analytic approximation to the function.</a:t>
                </a:r>
              </a:p>
              <a:p>
                <a:pPr marL="45720" indent="0">
                  <a:buNone/>
                </a:pPr>
                <a:r>
                  <a:rPr lang="en-US" dirty="0"/>
                  <a:t>It may also be used in approximating functions to make them more easily manipulated for certain purposes such as increasing computational speed.</a:t>
                </a:r>
              </a:p>
              <a:p>
                <a:pPr marL="45720" indent="0">
                  <a:buNone/>
                </a:pPr>
                <a:r>
                  <a:rPr lang="en-US" dirty="0"/>
                  <a:t>Given a function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that is differentiable </a:t>
                </a:r>
                <a14:m>
                  <m:oMath xmlns:m="http://schemas.openxmlformats.org/officeDocument/2006/math">
                    <m:r>
                      <a:rPr lang="en-GB" b="0" i="1" smtClean="0">
                        <a:latin typeface="Cambria Math" charset="0"/>
                      </a:rPr>
                      <m:t>𝑛</m:t>
                    </m:r>
                    <m:r>
                      <a:rPr lang="en-GB" b="0" i="1" smtClean="0">
                        <a:latin typeface="Cambria Math" charset="0"/>
                      </a:rPr>
                      <m:t>+1</m:t>
                    </m:r>
                  </m:oMath>
                </a14:m>
                <a:r>
                  <a:rPr lang="en-US" dirty="0"/>
                  <a:t> times in an interval containing </a:t>
                </a:r>
                <a14:m>
                  <m:oMath xmlns:m="http://schemas.openxmlformats.org/officeDocument/2006/math">
                    <m:r>
                      <a:rPr lang="en-GB" b="0" i="1" smtClean="0">
                        <a:latin typeface="Cambria Math" charset="0"/>
                      </a:rPr>
                      <m:t>𝑥</m:t>
                    </m:r>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0</m:t>
                        </m:r>
                      </m:sub>
                    </m:sSub>
                  </m:oMath>
                </a14:m>
                <a:r>
                  <a:rPr lang="en-US" dirty="0"/>
                  <a:t>, Taylor’s theorem states that</a:t>
                </a:r>
              </a:p>
              <a:p>
                <a:pPr marL="45720" indent="0">
                  <a:buNone/>
                </a:pPr>
                <a:r>
                  <a:rPr lang="en-US" dirty="0"/>
                  <a:t> </a:t>
                </a:r>
                <a14:m>
                  <m:oMath xmlns:m="http://schemas.openxmlformats.org/officeDocument/2006/math">
                    <m:r>
                      <a:rPr lang="en-US" i="1" smtClean="0">
                        <a:latin typeface="Cambria Math" charset="0"/>
                        <a:ea typeface="Cambria Math" charset="0"/>
                        <a:cs typeface="Cambria Math" charset="0"/>
                      </a:rPr>
                      <m:t>∃</m:t>
                    </m:r>
                    <m:r>
                      <a:rPr lang="en-GB" b="0" i="1" smtClean="0">
                        <a:latin typeface="Cambria Math" charset="0"/>
                        <a:ea typeface="Cambria Math" charset="0"/>
                        <a:cs typeface="Cambria Math" charset="0"/>
                      </a:rPr>
                      <m:t> </m:t>
                    </m:r>
                    <m:r>
                      <a:rPr lang="en-US" i="1" smtClean="0">
                        <a:latin typeface="Cambria Math" charset="0"/>
                        <a:ea typeface="Cambria Math" charset="0"/>
                        <a:cs typeface="Cambria Math" charset="0"/>
                      </a:rPr>
                      <m:t>𝜉</m:t>
                    </m:r>
                    <m:r>
                      <a:rPr lang="en-GB" b="0" i="1" smtClean="0">
                        <a:latin typeface="Cambria Math" charset="0"/>
                        <a:ea typeface="Cambria Math" charset="0"/>
                        <a:cs typeface="Cambria Math" charset="0"/>
                      </a:rPr>
                      <m:t> ∈</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𝑥</m:t>
                        </m:r>
                        <m:r>
                          <a:rPr lang="en-GB"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𝑥</m:t>
                            </m:r>
                          </m:e>
                          <m:sub>
                            <m:r>
                              <a:rPr lang="en-GB" b="0" i="1" smtClean="0">
                                <a:latin typeface="Cambria Math" charset="0"/>
                                <a:ea typeface="Cambria Math" charset="0"/>
                                <a:cs typeface="Cambria Math" charset="0"/>
                              </a:rPr>
                              <m:t>0</m:t>
                            </m:r>
                          </m:sub>
                        </m:sSub>
                      </m:e>
                    </m:d>
                  </m:oMath>
                </a14:m>
                <a:r>
                  <a:rPr lang="en-US" dirty="0"/>
                  <a:t> such that:</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291"/>
                </a:stretch>
              </a:blipFill>
            </p:spPr>
            <p:txBody>
              <a:bodyPr/>
              <a:lstStyle/>
              <a:p>
                <a:r>
                  <a:rPr lang="en-US">
                    <a:noFill/>
                  </a:rPr>
                  <a:t> </a:t>
                </a:r>
              </a:p>
            </p:txBody>
          </p:sp>
        </mc:Fallback>
      </mc:AlternateContent>
      <p:pic>
        <p:nvPicPr>
          <p:cNvPr id="5" name="Picture 2" descr="\\172.16.3.215\data4\Graphics\Powerpoint\WILEY WORK\GILAT\Final Files\ch02\gilat_3e_eq_02_74.jpg"/>
          <p:cNvPicPr>
            <a:picLocks noChangeAspect="1" noChangeArrowheads="1"/>
          </p:cNvPicPr>
          <p:nvPr/>
        </p:nvPicPr>
        <p:blipFill>
          <a:blip r:embed="rId4">
            <a:duotone>
              <a:prstClr val="black"/>
              <a:schemeClr val="accent3">
                <a:tint val="45000"/>
                <a:satMod val="400000"/>
              </a:schemeClr>
            </a:duotone>
          </a:blip>
          <a:stretch>
            <a:fillRect/>
          </a:stretch>
        </p:blipFill>
        <p:spPr bwMode="auto">
          <a:xfrm>
            <a:off x="670559" y="5275576"/>
            <a:ext cx="6556587" cy="1451815"/>
          </a:xfrm>
          <a:prstGeom prst="rect">
            <a:avLst/>
          </a:prstGeom>
          <a:noFill/>
        </p:spPr>
      </p:pic>
    </p:spTree>
    <p:extLst>
      <p:ext uri="{BB962C8B-B14F-4D97-AF65-F5344CB8AC3E}">
        <p14:creationId xmlns:p14="http://schemas.microsoft.com/office/powerpoint/2010/main" val="1503730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Taylor Series Expansion of Functions:</a:t>
                </a:r>
              </a:p>
              <a:p>
                <a:pPr marL="45720" indent="0">
                  <a:buNone/>
                </a:pPr>
                <a:endParaRPr lang="en-US" dirty="0"/>
              </a:p>
              <a:p>
                <a:pPr marL="45720" indent="0">
                  <a:buNone/>
                </a:pPr>
                <a:r>
                  <a:rPr lang="en-US" dirty="0"/>
                  <a:t>Where</a:t>
                </a:r>
              </a:p>
              <a:p>
                <a:pPr marL="45720" indent="0">
                  <a:buNone/>
                </a:pPr>
                <a:endParaRPr lang="en-US" dirty="0"/>
              </a:p>
              <a:p>
                <a:pPr marL="45720" indent="0">
                  <a:buNone/>
                </a:pPr>
                <a:endParaRPr lang="en-US" dirty="0"/>
              </a:p>
              <a:p>
                <a:pPr marL="45720" indent="0">
                  <a:buNone/>
                </a:pPr>
                <a:r>
                  <a:rPr lang="en-US" dirty="0"/>
                  <a:t>Note that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𝑅</m:t>
                        </m:r>
                      </m:e>
                      <m:sub>
                        <m:r>
                          <a:rPr lang="en-GB" b="0" i="1" smtClean="0">
                            <a:latin typeface="Cambria Math" charset="0"/>
                          </a:rPr>
                          <m:t>𝑛</m:t>
                        </m:r>
                      </m:sub>
                    </m:sSub>
                  </m:oMath>
                </a14:m>
                <a:r>
                  <a:rPr lang="en-US" dirty="0"/>
                  <a:t> cannot be calculated since </a:t>
                </a:r>
                <a14:m>
                  <m:oMath xmlns:m="http://schemas.openxmlformats.org/officeDocument/2006/math">
                    <m:r>
                      <a:rPr lang="en-US" i="1" smtClean="0">
                        <a:latin typeface="Cambria Math" charset="0"/>
                        <a:ea typeface="Cambria Math" charset="0"/>
                        <a:cs typeface="Cambria Math" charset="0"/>
                      </a:rPr>
                      <m:t>𝜉</m:t>
                    </m:r>
                  </m:oMath>
                </a14:m>
                <a:r>
                  <a:rPr lang="en-US" dirty="0"/>
                  <a:t> is unknown.</a:t>
                </a:r>
              </a:p>
              <a:p>
                <a:pPr marL="45720" indent="0">
                  <a:buNone/>
                </a:pPr>
                <a:endParaRPr lang="en-US" dirty="0"/>
              </a:p>
              <a:p>
                <a:pPr marL="45720" indent="0">
                  <a:buNone/>
                </a:pPr>
                <a:r>
                  <a:rPr lang="en-US" dirty="0"/>
                  <a:t>For </a:t>
                </a:r>
                <a14:m>
                  <m:oMath xmlns:m="http://schemas.openxmlformats.org/officeDocument/2006/math">
                    <m:r>
                      <a:rPr lang="en-GB" b="0" i="1" smtClean="0">
                        <a:latin typeface="Cambria Math" charset="0"/>
                      </a:rPr>
                      <m:t>𝑛</m:t>
                    </m:r>
                    <m:r>
                      <a:rPr lang="en-GB" b="0" i="1" smtClean="0">
                        <a:latin typeface="Cambria Math" charset="0"/>
                      </a:rPr>
                      <m:t>=0 </m:t>
                    </m:r>
                  </m:oMath>
                </a14:m>
                <a:r>
                  <a:rPr lang="en-US" dirty="0"/>
                  <a:t>the Taylor Series reduces to:</a:t>
                </a:r>
              </a:p>
              <a:p>
                <a:pPr marL="45720" indent="0">
                  <a:buNone/>
                </a:pPr>
                <a:endParaRPr lang="en-US" dirty="0"/>
              </a:p>
              <a:p>
                <a:pPr marL="45720" indent="0">
                  <a:buNone/>
                </a:pPr>
                <a:endParaRPr lang="en-US" dirty="0"/>
              </a:p>
              <a:p>
                <a:pPr marL="45720" indent="0">
                  <a:buNone/>
                </a:pPr>
                <a:r>
                  <a:rPr lang="en-US" dirty="0"/>
                  <a:t>which is a statement of the Mean Value Theorem.</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75.jpg"/>
          <p:cNvPicPr>
            <a:picLocks noChangeAspect="1" noChangeArrowheads="1"/>
          </p:cNvPicPr>
          <p:nvPr/>
        </p:nvPicPr>
        <p:blipFill>
          <a:blip r:embed="rId3">
            <a:duotone>
              <a:prstClr val="black"/>
              <a:schemeClr val="accent3">
                <a:tint val="45000"/>
                <a:satMod val="400000"/>
              </a:schemeClr>
            </a:duotone>
          </a:blip>
          <a:stretch>
            <a:fillRect/>
          </a:stretch>
        </p:blipFill>
        <p:spPr bwMode="auto">
          <a:xfrm>
            <a:off x="670559" y="1877928"/>
            <a:ext cx="5378873" cy="733831"/>
          </a:xfrm>
          <a:prstGeom prst="rect">
            <a:avLst/>
          </a:prstGeom>
          <a:noFill/>
        </p:spPr>
      </p:pic>
      <p:pic>
        <p:nvPicPr>
          <p:cNvPr id="6" name="Picture 2" descr="\\172.16.3.215\data4\Graphics\Powerpoint\WILEY WORK\GILAT\Final Files\ch02\gilat_3e_eq_02_76.jpg"/>
          <p:cNvPicPr>
            <a:picLocks noChangeAspect="1" noChangeArrowheads="1"/>
          </p:cNvPicPr>
          <p:nvPr/>
        </p:nvPicPr>
        <p:blipFill>
          <a:blip r:embed="rId4"/>
          <a:stretch>
            <a:fillRect/>
          </a:stretch>
        </p:blipFill>
        <p:spPr bwMode="auto">
          <a:xfrm>
            <a:off x="670559" y="4115764"/>
            <a:ext cx="6841913" cy="635320"/>
          </a:xfrm>
          <a:prstGeom prst="rect">
            <a:avLst/>
          </a:prstGeom>
          <a:noFill/>
        </p:spPr>
      </p:pic>
    </p:spTree>
    <p:extLst>
      <p:ext uri="{BB962C8B-B14F-4D97-AF65-F5344CB8AC3E}">
        <p14:creationId xmlns:p14="http://schemas.microsoft.com/office/powerpoint/2010/main" val="18387333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Example:</a:t>
            </a:r>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l="8500" t="42469" r="13067" b="9333"/>
          <a:stretch/>
        </p:blipFill>
        <p:spPr>
          <a:xfrm>
            <a:off x="2700000" y="86439"/>
            <a:ext cx="4320000" cy="3305388"/>
          </a:xfrm>
          <a:prstGeom prst="rect">
            <a:avLst/>
          </a:prstGeom>
        </p:spPr>
      </p:pic>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14374" t="8691" r="6537" b="41334"/>
          <a:stretch/>
        </p:blipFill>
        <p:spPr>
          <a:xfrm>
            <a:off x="2700000" y="3391827"/>
            <a:ext cx="4356000" cy="3427308"/>
          </a:xfrm>
          <a:prstGeom prst="rect">
            <a:avLst/>
          </a:prstGeom>
        </p:spPr>
      </p:pic>
    </p:spTree>
    <p:extLst>
      <p:ext uri="{BB962C8B-B14F-4D97-AF65-F5344CB8AC3E}">
        <p14:creationId xmlns:p14="http://schemas.microsoft.com/office/powerpoint/2010/main" val="1713941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Taylor Series for a Function of Two Variables:</a:t>
            </a:r>
          </a:p>
          <a:p>
            <a:pPr marL="45720" indent="0">
              <a:buNone/>
            </a:pPr>
            <a:endParaRPr lang="en-US" b="1" i="1" dirty="0"/>
          </a:p>
          <a:p>
            <a:pPr marL="45720" indent="0">
              <a:buNone/>
            </a:pPr>
            <a:r>
              <a:rPr lang="en-US" dirty="0"/>
              <a:t>Taylor’s expansion for a function of two variables is done the same way as for a function of one independent variable except that the differentiation involves partial derivatives.</a:t>
            </a:r>
          </a:p>
          <a:p>
            <a:pPr marL="45720" indent="0">
              <a:buNone/>
            </a:pPr>
            <a:endParaRPr lang="en-US" dirty="0"/>
          </a:p>
          <a:p>
            <a:pPr marL="45720" indent="0">
              <a:buNone/>
            </a:pPr>
            <a:endParaRPr lang="en-US" dirty="0"/>
          </a:p>
        </p:txBody>
      </p:sp>
      <p:pic>
        <p:nvPicPr>
          <p:cNvPr id="4" name="Picture 2" descr="P:\Graphics\Powerpoint\WILEY WORK\GILAT\Final Files\ch02\gilat_3e_eq_02_78.jpg"/>
          <p:cNvPicPr>
            <a:picLocks noChangeAspect="1" noChangeArrowheads="1"/>
          </p:cNvPicPr>
          <p:nvPr/>
        </p:nvPicPr>
        <p:blipFill>
          <a:blip r:embed="rId2">
            <a:duotone>
              <a:prstClr val="black"/>
              <a:schemeClr val="accent3">
                <a:tint val="45000"/>
                <a:satMod val="400000"/>
              </a:schemeClr>
            </a:duotone>
          </a:blip>
          <a:stretch>
            <a:fillRect/>
          </a:stretch>
        </p:blipFill>
        <p:spPr bwMode="auto">
          <a:xfrm>
            <a:off x="657012" y="3095413"/>
            <a:ext cx="6726163" cy="2013045"/>
          </a:xfrm>
          <a:prstGeom prst="rect">
            <a:avLst/>
          </a:prstGeom>
          <a:noFill/>
        </p:spPr>
      </p:pic>
    </p:spTree>
    <p:extLst>
      <p:ext uri="{BB962C8B-B14F-4D97-AF65-F5344CB8AC3E}">
        <p14:creationId xmlns:p14="http://schemas.microsoft.com/office/powerpoint/2010/main" val="12714682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Inner Product and </a:t>
                </a:r>
                <a:r>
                  <a:rPr lang="en-US" b="1" i="1" dirty="0" err="1"/>
                  <a:t>Orthogonality</a:t>
                </a:r>
                <a:r>
                  <a:rPr lang="en-US" b="1" i="1" dirty="0"/>
                  <a:t>:</a:t>
                </a:r>
              </a:p>
              <a:p>
                <a:pPr marL="45720" indent="0">
                  <a:buNone/>
                </a:pPr>
                <a:endParaRPr lang="en-US" b="1" i="1" dirty="0"/>
              </a:p>
              <a:p>
                <a:pPr marL="45720" indent="0">
                  <a:buNone/>
                </a:pPr>
                <a:r>
                  <a:rPr lang="en-US" dirty="0"/>
                  <a:t>The inner product (scalar product or ‘dot’ product)of two vectors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𝑉</m:t>
                        </m:r>
                      </m:e>
                    </m:acc>
                  </m:oMath>
                </a14:m>
                <a:r>
                  <a:rPr lang="en-US" dirty="0"/>
                  <a:t> and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𝑈</m:t>
                        </m:r>
                      </m:e>
                    </m:acc>
                  </m:oMath>
                </a14:m>
                <a:r>
                  <a:rPr lang="en-US" dirty="0"/>
                  <a:t> is denoted </a:t>
                </a:r>
                <a14:m>
                  <m:oMath xmlns:m="http://schemas.openxmlformats.org/officeDocument/2006/math">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GB" i="1">
                                <a:latin typeface="Cambria Math" charset="0"/>
                              </a:rPr>
                              <m:t>𝑉</m:t>
                            </m:r>
                          </m:e>
                        </m:acc>
                        <m:r>
                          <a:rPr lang="en-GB" i="1">
                            <a:latin typeface="Cambria Math" charset="0"/>
                          </a:rPr>
                          <m:t>|</m:t>
                        </m:r>
                        <m:acc>
                          <m:accPr>
                            <m:chr m:val="⃗"/>
                            <m:ctrlPr>
                              <a:rPr lang="en-GB" i="1">
                                <a:latin typeface="Cambria Math" panose="02040503050406030204" pitchFamily="18" charset="0"/>
                              </a:rPr>
                            </m:ctrlPr>
                          </m:accPr>
                          <m:e>
                            <m:r>
                              <a:rPr lang="en-GB" i="1">
                                <a:latin typeface="Cambria Math" charset="0"/>
                              </a:rPr>
                              <m:t>𝑈</m:t>
                            </m:r>
                          </m:e>
                        </m:acc>
                      </m:e>
                    </m:d>
                  </m:oMath>
                </a14:m>
                <a:r>
                  <a:rPr lang="en-US" dirty="0"/>
                  <a:t> or </a:t>
                </a:r>
                <a14:m>
                  <m:oMath xmlns:m="http://schemas.openxmlformats.org/officeDocument/2006/math">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GB" i="1">
                                <a:latin typeface="Cambria Math" charset="0"/>
                              </a:rPr>
                              <m:t>𝑉</m:t>
                            </m:r>
                          </m:e>
                        </m:acc>
                        <m:r>
                          <a:rPr lang="en-GB" i="1">
                            <a:latin typeface="Cambria Math" charset="0"/>
                          </a:rPr>
                          <m:t>,</m:t>
                        </m:r>
                        <m:acc>
                          <m:accPr>
                            <m:chr m:val="⃗"/>
                            <m:ctrlPr>
                              <a:rPr lang="en-GB" i="1">
                                <a:latin typeface="Cambria Math" panose="02040503050406030204" pitchFamily="18" charset="0"/>
                              </a:rPr>
                            </m:ctrlPr>
                          </m:accPr>
                          <m:e>
                            <m:r>
                              <a:rPr lang="en-GB" i="1">
                                <a:latin typeface="Cambria Math" charset="0"/>
                              </a:rPr>
                              <m:t>𝑈</m:t>
                            </m:r>
                          </m:e>
                        </m:acc>
                      </m:e>
                    </m:d>
                  </m:oMath>
                </a14:m>
                <a:r>
                  <a:rPr lang="en-US" dirty="0"/>
                  <a:t> or </a:t>
                </a:r>
                <a14:m>
                  <m:oMath xmlns:m="http://schemas.openxmlformats.org/officeDocument/2006/math">
                    <m:acc>
                      <m:accPr>
                        <m:chr m:val="⃗"/>
                        <m:ctrlPr>
                          <a:rPr lang="en-US" i="1">
                            <a:latin typeface="Cambria Math" panose="02040503050406030204" pitchFamily="18" charset="0"/>
                          </a:rPr>
                        </m:ctrlPr>
                      </m:accPr>
                      <m:e>
                        <m:r>
                          <a:rPr lang="en-GB" i="1">
                            <a:latin typeface="Cambria Math" charset="0"/>
                          </a:rPr>
                          <m:t>𝑉</m:t>
                        </m:r>
                      </m:e>
                    </m:acc>
                    <m:r>
                      <a:rPr lang="en-US" i="1">
                        <a:latin typeface="Cambria Math" charset="0"/>
                        <a:ea typeface="Cambria Math" charset="0"/>
                        <a:cs typeface="Cambria Math" charset="0"/>
                      </a:rPr>
                      <m:t>∙</m:t>
                    </m:r>
                    <m:acc>
                      <m:accPr>
                        <m:chr m:val="⃗"/>
                        <m:ctrlPr>
                          <a:rPr lang="en-US" i="1">
                            <a:latin typeface="Cambria Math" panose="02040503050406030204" pitchFamily="18" charset="0"/>
                            <a:ea typeface="Cambria Math" charset="0"/>
                            <a:cs typeface="Cambria Math" charset="0"/>
                          </a:rPr>
                        </m:ctrlPr>
                      </m:accPr>
                      <m:e>
                        <m:r>
                          <a:rPr lang="en-GB" i="1">
                            <a:latin typeface="Cambria Math" charset="0"/>
                            <a:ea typeface="Cambria Math" charset="0"/>
                            <a:cs typeface="Cambria Math" charset="0"/>
                          </a:rPr>
                          <m:t>𝑈</m:t>
                        </m:r>
                      </m:e>
                    </m:acc>
                  </m:oMath>
                </a14:m>
                <a:r>
                  <a:rPr lang="en-US" dirty="0"/>
                  <a:t>.</a:t>
                </a:r>
              </a:p>
              <a:p>
                <a:pPr marL="45720" indent="0">
                  <a:buNone/>
                </a:pPr>
                <a:r>
                  <a:rPr lang="en-US" dirty="0"/>
                  <a:t>Say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𝑉</m:t>
                        </m:r>
                      </m:e>
                    </m:acc>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𝑥</m:t>
                        </m:r>
                      </m:sub>
                    </m:sSub>
                    <m:acc>
                      <m:accPr>
                        <m:chr m:val="̂"/>
                        <m:ctrlPr>
                          <a:rPr lang="en-US" b="0" i="1" smtClean="0">
                            <a:latin typeface="Cambria Math" panose="02040503050406030204" pitchFamily="18" charset="0"/>
                          </a:rPr>
                        </m:ctrlPr>
                      </m:accPr>
                      <m:e>
                        <m:r>
                          <a:rPr lang="en-GB" b="0" i="1" smtClean="0">
                            <a:latin typeface="Cambria Math" charset="0"/>
                          </a:rPr>
                          <m:t>𝑖</m:t>
                        </m:r>
                      </m:e>
                    </m:acc>
                    <m:r>
                      <a:rPr lang="en-GB" b="0" i="1" smtClean="0">
                        <a:latin typeface="Cambria Math" charset="0"/>
                      </a:rPr>
                      <m:t>+</m:t>
                    </m:r>
                    <m:sSub>
                      <m:sSubPr>
                        <m:ctrlPr>
                          <a:rPr lang="en-US" i="1">
                            <a:latin typeface="Cambria Math" panose="02040503050406030204" pitchFamily="18" charset="0"/>
                          </a:rPr>
                        </m:ctrlPr>
                      </m:sSubPr>
                      <m:e>
                        <m:r>
                          <a:rPr lang="en-GB" i="1">
                            <a:latin typeface="Cambria Math" charset="0"/>
                          </a:rPr>
                          <m:t>𝑉</m:t>
                        </m:r>
                      </m:e>
                      <m:sub>
                        <m:r>
                          <a:rPr lang="en-GB" b="0" i="1" smtClean="0">
                            <a:latin typeface="Cambria Math" charset="0"/>
                          </a:rPr>
                          <m:t>𝑦</m:t>
                        </m:r>
                      </m:sub>
                    </m:sSub>
                    <m:acc>
                      <m:accPr>
                        <m:chr m:val="̂"/>
                        <m:ctrlPr>
                          <a:rPr lang="en-US" i="1">
                            <a:latin typeface="Cambria Math" panose="02040503050406030204" pitchFamily="18" charset="0"/>
                          </a:rPr>
                        </m:ctrlPr>
                      </m:accPr>
                      <m:e>
                        <m:r>
                          <a:rPr lang="en-GB" b="0" i="1" smtClean="0">
                            <a:latin typeface="Cambria Math" charset="0"/>
                          </a:rPr>
                          <m:t>𝑗</m:t>
                        </m:r>
                      </m:e>
                    </m:acc>
                    <m:r>
                      <a:rPr lang="en-GB" i="1">
                        <a:latin typeface="Cambria Math" charset="0"/>
                      </a:rPr>
                      <m:t>+</m:t>
                    </m:r>
                    <m:sSub>
                      <m:sSubPr>
                        <m:ctrlPr>
                          <a:rPr lang="en-US" i="1">
                            <a:latin typeface="Cambria Math" panose="02040503050406030204" pitchFamily="18" charset="0"/>
                          </a:rPr>
                        </m:ctrlPr>
                      </m:sSubPr>
                      <m:e>
                        <m:r>
                          <a:rPr lang="en-GB" i="1">
                            <a:latin typeface="Cambria Math" charset="0"/>
                          </a:rPr>
                          <m:t>𝑉</m:t>
                        </m:r>
                      </m:e>
                      <m:sub>
                        <m:r>
                          <a:rPr lang="en-GB" b="0" i="1" smtClean="0">
                            <a:latin typeface="Cambria Math" charset="0"/>
                          </a:rPr>
                          <m:t>𝑧</m:t>
                        </m:r>
                      </m:sub>
                    </m:sSub>
                    <m:acc>
                      <m:accPr>
                        <m:chr m:val="̂"/>
                        <m:ctrlPr>
                          <a:rPr lang="en-US" i="1">
                            <a:latin typeface="Cambria Math" panose="02040503050406030204" pitchFamily="18" charset="0"/>
                          </a:rPr>
                        </m:ctrlPr>
                      </m:accPr>
                      <m:e>
                        <m:r>
                          <a:rPr lang="en-GB" b="0" i="1" smtClean="0">
                            <a:latin typeface="Cambria Math" charset="0"/>
                          </a:rPr>
                          <m:t>𝑘</m:t>
                        </m:r>
                      </m:e>
                    </m:acc>
                  </m:oMath>
                </a14:m>
                <a:r>
                  <a:rPr lang="en-US" dirty="0"/>
                  <a:t> and </a:t>
                </a:r>
                <a14:m>
                  <m:oMath xmlns:m="http://schemas.openxmlformats.org/officeDocument/2006/math">
                    <m:acc>
                      <m:accPr>
                        <m:chr m:val="⃗"/>
                        <m:ctrlPr>
                          <a:rPr lang="en-US" i="1">
                            <a:latin typeface="Cambria Math" panose="02040503050406030204" pitchFamily="18" charset="0"/>
                          </a:rPr>
                        </m:ctrlPr>
                      </m:accPr>
                      <m:e>
                        <m:r>
                          <a:rPr lang="en-GB" b="0" i="1" smtClean="0">
                            <a:latin typeface="Cambria Math" charset="0"/>
                          </a:rPr>
                          <m:t>𝑈</m:t>
                        </m:r>
                      </m:e>
                    </m:acc>
                    <m:r>
                      <a:rPr lang="en-GB" i="1">
                        <a:latin typeface="Cambria Math" charset="0"/>
                      </a:rPr>
                      <m:t>=</m:t>
                    </m:r>
                    <m:sSub>
                      <m:sSubPr>
                        <m:ctrlPr>
                          <a:rPr lang="en-US" i="1">
                            <a:latin typeface="Cambria Math" panose="02040503050406030204" pitchFamily="18" charset="0"/>
                          </a:rPr>
                        </m:ctrlPr>
                      </m:sSubPr>
                      <m:e>
                        <m:r>
                          <a:rPr lang="en-GB" b="0" i="1" smtClean="0">
                            <a:latin typeface="Cambria Math" charset="0"/>
                          </a:rPr>
                          <m:t>𝑈</m:t>
                        </m:r>
                      </m:e>
                      <m:sub>
                        <m:r>
                          <a:rPr lang="en-GB" i="1">
                            <a:latin typeface="Cambria Math" charset="0"/>
                          </a:rPr>
                          <m:t>𝑥</m:t>
                        </m:r>
                      </m:sub>
                    </m:sSub>
                    <m:acc>
                      <m:accPr>
                        <m:chr m:val="̂"/>
                        <m:ctrlPr>
                          <a:rPr lang="en-US" i="1">
                            <a:latin typeface="Cambria Math" panose="02040503050406030204" pitchFamily="18" charset="0"/>
                          </a:rPr>
                        </m:ctrlPr>
                      </m:accPr>
                      <m:e>
                        <m:r>
                          <a:rPr lang="en-GB" i="1">
                            <a:latin typeface="Cambria Math" charset="0"/>
                          </a:rPr>
                          <m:t>𝑖</m:t>
                        </m:r>
                      </m:e>
                    </m:acc>
                    <m:r>
                      <a:rPr lang="en-GB" i="1">
                        <a:latin typeface="Cambria Math" charset="0"/>
                      </a:rPr>
                      <m:t>+</m:t>
                    </m:r>
                    <m:sSub>
                      <m:sSubPr>
                        <m:ctrlPr>
                          <a:rPr lang="en-US" i="1">
                            <a:latin typeface="Cambria Math" panose="02040503050406030204" pitchFamily="18" charset="0"/>
                          </a:rPr>
                        </m:ctrlPr>
                      </m:sSubPr>
                      <m:e>
                        <m:r>
                          <a:rPr lang="en-GB" b="0" i="1" smtClean="0">
                            <a:latin typeface="Cambria Math" charset="0"/>
                          </a:rPr>
                          <m:t>𝑈</m:t>
                        </m:r>
                      </m:e>
                      <m:sub>
                        <m:r>
                          <a:rPr lang="en-GB" i="1">
                            <a:latin typeface="Cambria Math" charset="0"/>
                          </a:rPr>
                          <m:t>𝑦</m:t>
                        </m:r>
                      </m:sub>
                    </m:sSub>
                    <m:acc>
                      <m:accPr>
                        <m:chr m:val="̂"/>
                        <m:ctrlPr>
                          <a:rPr lang="en-US" i="1">
                            <a:latin typeface="Cambria Math" panose="02040503050406030204" pitchFamily="18" charset="0"/>
                          </a:rPr>
                        </m:ctrlPr>
                      </m:accPr>
                      <m:e>
                        <m:r>
                          <a:rPr lang="en-GB" i="1">
                            <a:latin typeface="Cambria Math" charset="0"/>
                          </a:rPr>
                          <m:t>𝑗</m:t>
                        </m:r>
                      </m:e>
                    </m:acc>
                    <m:r>
                      <a:rPr lang="en-GB" i="1">
                        <a:latin typeface="Cambria Math" charset="0"/>
                      </a:rPr>
                      <m:t>+</m:t>
                    </m:r>
                    <m:sSub>
                      <m:sSubPr>
                        <m:ctrlPr>
                          <a:rPr lang="en-US" i="1">
                            <a:latin typeface="Cambria Math" panose="02040503050406030204" pitchFamily="18" charset="0"/>
                          </a:rPr>
                        </m:ctrlPr>
                      </m:sSubPr>
                      <m:e>
                        <m:r>
                          <a:rPr lang="en-GB" b="0" i="1" smtClean="0">
                            <a:latin typeface="Cambria Math" charset="0"/>
                          </a:rPr>
                          <m:t>𝑈</m:t>
                        </m:r>
                      </m:e>
                      <m:sub>
                        <m:r>
                          <a:rPr lang="en-GB" b="0" i="1" smtClean="0">
                            <a:latin typeface="Cambria Math" charset="0"/>
                          </a:rPr>
                          <m:t>𝑧</m:t>
                        </m:r>
                      </m:sub>
                    </m:sSub>
                    <m:acc>
                      <m:accPr>
                        <m:chr m:val="̂"/>
                        <m:ctrlPr>
                          <a:rPr lang="en-US" i="1">
                            <a:latin typeface="Cambria Math" panose="02040503050406030204" pitchFamily="18" charset="0"/>
                          </a:rPr>
                        </m:ctrlPr>
                      </m:accPr>
                      <m:e>
                        <m:r>
                          <a:rPr lang="en-GB" i="1">
                            <a:latin typeface="Cambria Math" charset="0"/>
                          </a:rPr>
                          <m:t>𝑘</m:t>
                        </m:r>
                      </m:e>
                    </m:acc>
                  </m:oMath>
                </a14:m>
                <a:r>
                  <a:rPr lang="en-US" dirty="0"/>
                  <a:t>. </a:t>
                </a:r>
              </a:p>
              <a:p>
                <a:pPr marL="45720" indent="0">
                  <a:buNone/>
                </a:pPr>
                <a:r>
                  <a:rPr lang="en-US" dirty="0"/>
                  <a:t>Then:</a:t>
                </a:r>
              </a:p>
              <a:p>
                <a:pPr marL="45720" indent="0">
                  <a:buNone/>
                </a:pPr>
                <a:endParaRPr lang="en-US" dirty="0"/>
              </a:p>
              <a:p>
                <a:pPr marL="45720" indent="0">
                  <a:buNone/>
                </a:pPr>
                <a:endParaRPr lang="en-US" dirty="0"/>
              </a:p>
              <a:p>
                <a:pPr marL="45720" indent="0">
                  <a:buNone/>
                </a:pPr>
                <a:r>
                  <a:rPr lang="en-US" dirty="0"/>
                  <a:t>The vectors are said to be orthogonal to each other (or simply orthogonal) if:</a:t>
                </a:r>
              </a:p>
              <a:p>
                <a:pPr marL="45720" indent="0">
                  <a:buNone/>
                </a:pPr>
                <a:r>
                  <a:rPr lang="en-US" dirty="0"/>
                  <a:t>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GB" b="0" i="1" smtClean="0">
                                <a:latin typeface="Cambria Math" charset="0"/>
                              </a:rPr>
                              <m:t>𝑉</m:t>
                            </m:r>
                          </m:e>
                        </m:acc>
                        <m:r>
                          <a:rPr lang="en-GB" b="0" i="1" smtClean="0">
                            <a:latin typeface="Cambria Math" charset="0"/>
                          </a:rPr>
                          <m:t>|</m:t>
                        </m:r>
                        <m:acc>
                          <m:accPr>
                            <m:chr m:val="⃗"/>
                            <m:ctrlPr>
                              <a:rPr lang="en-GB" b="0" i="1" smtClean="0">
                                <a:latin typeface="Cambria Math" panose="02040503050406030204" pitchFamily="18" charset="0"/>
                              </a:rPr>
                            </m:ctrlPr>
                          </m:accPr>
                          <m:e>
                            <m:r>
                              <a:rPr lang="en-GB" b="0" i="1" smtClean="0">
                                <a:latin typeface="Cambria Math" charset="0"/>
                              </a:rPr>
                              <m:t>𝑈</m:t>
                            </m:r>
                          </m:e>
                        </m:acc>
                      </m:e>
                    </m:d>
                    <m:r>
                      <a:rPr lang="en-GB" b="0" i="1" smtClean="0">
                        <a:latin typeface="Cambria Math" charset="0"/>
                      </a:rPr>
                      <m:t>=0</m:t>
                    </m:r>
                  </m:oMath>
                </a14:m>
                <a:r>
                  <a:rPr lang="en-US" dirty="0"/>
                  <a:t> </a:t>
                </a:r>
              </a:p>
              <a:p>
                <a:pPr marL="45720" indent="0">
                  <a:buNone/>
                </a:pPr>
                <a:r>
                  <a:rPr lang="en-US" dirty="0"/>
                  <a:t>and parallel if: 		</a:t>
                </a:r>
                <a14:m>
                  <m:oMath xmlns:m="http://schemas.openxmlformats.org/officeDocument/2006/math">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GB" i="1">
                                <a:latin typeface="Cambria Math" charset="0"/>
                              </a:rPr>
                              <m:t>𝑉</m:t>
                            </m:r>
                          </m:e>
                        </m:acc>
                        <m:r>
                          <a:rPr lang="en-GB" i="1">
                            <a:latin typeface="Cambria Math" charset="0"/>
                          </a:rPr>
                          <m:t>|</m:t>
                        </m:r>
                        <m:acc>
                          <m:accPr>
                            <m:chr m:val="⃗"/>
                            <m:ctrlPr>
                              <a:rPr lang="en-GB" i="1">
                                <a:latin typeface="Cambria Math" panose="02040503050406030204" pitchFamily="18" charset="0"/>
                              </a:rPr>
                            </m:ctrlPr>
                          </m:accPr>
                          <m:e>
                            <m:r>
                              <a:rPr lang="en-GB" i="1">
                                <a:latin typeface="Cambria Math" charset="0"/>
                              </a:rPr>
                              <m:t>𝑈</m:t>
                            </m:r>
                          </m:e>
                        </m:acc>
                      </m:e>
                    </m:d>
                    <m:r>
                      <a:rPr lang="en-GB" i="1">
                        <a:latin typeface="Cambria Math" charset="0"/>
                      </a:rPr>
                      <m:t>=</m:t>
                    </m:r>
                    <m:r>
                      <a:rPr lang="en-GB" b="0" i="1" smtClean="0">
                        <a:latin typeface="Cambria Math" charset="0"/>
                      </a:rPr>
                      <m:t>1.</m:t>
                    </m:r>
                  </m:oMath>
                </a14:m>
                <a:endParaRPr lang="en-US" dirty="0"/>
              </a:p>
              <a:p>
                <a:pPr marL="45720" indent="0">
                  <a:buNone/>
                </a:pPr>
                <a:endParaRPr lang="en-US" dirty="0"/>
              </a:p>
              <a:p>
                <a:pPr marL="45720" indent="0">
                  <a:buNone/>
                </a:pPr>
                <a:endParaRPr lang="en-US" b="1" i="1" dirty="0"/>
              </a:p>
              <a:p>
                <a:pPr marL="45720" indent="0">
                  <a:buNone/>
                </a:pPr>
                <a:endParaRPr lang="en-US" b="1" i="1"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80.jpg"/>
          <p:cNvPicPr>
            <a:picLocks noChangeAspect="1" noChangeArrowheads="1"/>
          </p:cNvPicPr>
          <p:nvPr/>
        </p:nvPicPr>
        <p:blipFill>
          <a:blip r:embed="rId3"/>
          <a:stretch>
            <a:fillRect/>
          </a:stretch>
        </p:blipFill>
        <p:spPr bwMode="auto">
          <a:xfrm>
            <a:off x="662912" y="3250872"/>
            <a:ext cx="7938275" cy="447945"/>
          </a:xfrm>
          <a:prstGeom prst="rect">
            <a:avLst/>
          </a:prstGeom>
          <a:noFill/>
        </p:spPr>
      </p:pic>
    </p:spTree>
    <p:extLst>
      <p:ext uri="{BB962C8B-B14F-4D97-AF65-F5344CB8AC3E}">
        <p14:creationId xmlns:p14="http://schemas.microsoft.com/office/powerpoint/2010/main" val="16482375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Inner Product and </a:t>
                </a:r>
                <a:r>
                  <a:rPr lang="en-US" b="1" i="1" dirty="0" err="1"/>
                  <a:t>Orthogonality</a:t>
                </a:r>
                <a:r>
                  <a:rPr lang="en-US" b="1" i="1" dirty="0"/>
                  <a:t>:</a:t>
                </a:r>
              </a:p>
              <a:p>
                <a:pPr marL="45720" indent="0">
                  <a:buNone/>
                </a:pPr>
                <a:endParaRPr lang="en-US" b="1" i="1" dirty="0"/>
              </a:p>
              <a:p>
                <a:pPr marL="45720" indent="0">
                  <a:buNone/>
                </a:pPr>
                <a:r>
                  <a:rPr lang="en-US" dirty="0"/>
                  <a:t>The inner product of two functions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and </a:t>
                </a:r>
                <a14:m>
                  <m:oMath xmlns:m="http://schemas.openxmlformats.org/officeDocument/2006/math">
                    <m:r>
                      <a:rPr lang="en-GB" b="0" i="1" smtClean="0">
                        <a:latin typeface="Cambria Math" charset="0"/>
                      </a:rPr>
                      <m:t>𝑔</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over an interval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𝑏</m:t>
                        </m:r>
                      </m:e>
                    </m:d>
                  </m:oMath>
                </a14:m>
                <a:r>
                  <a:rPr lang="en-US" dirty="0"/>
                  <a:t> is given by:</a:t>
                </a:r>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m:t>
                          </m:r>
                          <m:r>
                            <a:rPr lang="en-GB" b="0" i="1" smtClean="0">
                              <a:latin typeface="Cambria Math" charset="0"/>
                            </a:rPr>
                            <m:t>𝑔</m:t>
                          </m:r>
                          <m:r>
                            <a:rPr lang="en-GB" b="0" i="1" smtClean="0">
                              <a:latin typeface="Cambria Math" charset="0"/>
                            </a:rPr>
                            <m:t>(</m:t>
                          </m:r>
                          <m:r>
                            <a:rPr lang="en-GB" b="0" i="1" smtClean="0">
                              <a:latin typeface="Cambria Math" charset="0"/>
                            </a:rPr>
                            <m:t>𝑥</m:t>
                          </m:r>
                          <m:r>
                            <a:rPr lang="en-GB" b="0" i="1" smtClean="0">
                              <a:latin typeface="Cambria Math" charset="0"/>
                            </a:rPr>
                            <m:t>)</m:t>
                          </m:r>
                        </m:e>
                      </m:d>
                      <m:r>
                        <a:rPr lang="en-GB" b="0" i="1" smtClean="0">
                          <a:latin typeface="Cambria Math" charset="0"/>
                        </a:rPr>
                        <m:t>=</m:t>
                      </m:r>
                      <m:nary>
                        <m:naryPr>
                          <m:ctrlPr>
                            <a:rPr lang="is-IS" b="0" i="1" smtClean="0">
                              <a:latin typeface="Cambria Math" panose="02040503050406030204" pitchFamily="18" charset="0"/>
                            </a:rPr>
                          </m:ctrlPr>
                        </m:naryPr>
                        <m:sub>
                          <m:r>
                            <m:rPr>
                              <m:brk m:alnAt="23"/>
                            </m:rPr>
                            <a:rPr lang="en-GB" b="0" i="1" smtClean="0">
                              <a:latin typeface="Cambria Math" charset="0"/>
                            </a:rPr>
                            <m:t>𝑎</m:t>
                          </m:r>
                        </m:sub>
                        <m:sup>
                          <m:r>
                            <a:rPr lang="en-GB" b="0" i="1" smtClean="0">
                              <a:latin typeface="Cambria Math" charset="0"/>
                            </a:rPr>
                            <m:t>𝑏</m:t>
                          </m:r>
                        </m:sup>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𝑔</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𝑑𝑥</m:t>
                          </m:r>
                        </m:e>
                      </m:nary>
                    </m:oMath>
                  </m:oMathPara>
                </a14:m>
                <a:endParaRPr lang="en-US" dirty="0"/>
              </a:p>
              <a:p>
                <a:pPr marL="45720" indent="0">
                  <a:buNone/>
                </a:pPr>
                <a:r>
                  <a:rPr lang="en-US" dirty="0"/>
                  <a:t>Again, they are said to be orthogonal if:</a:t>
                </a:r>
              </a:p>
              <a:p>
                <a:pPr marL="45720" indent="0">
                  <a:buNone/>
                </a:pPr>
                <a:r>
                  <a:rPr lang="en-US" dirty="0"/>
                  <a:t> 			</a:t>
                </a:r>
                <a14:m>
                  <m:oMath xmlns:m="http://schemas.openxmlformats.org/officeDocument/2006/math">
                    <m:d>
                      <m:dPr>
                        <m:begChr m:val="⟨"/>
                        <m:endChr m:val="⟩"/>
                        <m:ctrlPr>
                          <a:rPr lang="en-US" i="1">
                            <a:latin typeface="Cambria Math" panose="02040503050406030204" pitchFamily="18" charset="0"/>
                          </a:rPr>
                        </m:ctrlPr>
                      </m:dPr>
                      <m:e>
                        <m:r>
                          <a:rPr lang="en-GB" i="1">
                            <a:latin typeface="Cambria Math" charset="0"/>
                          </a:rPr>
                          <m:t>𝑓</m:t>
                        </m:r>
                        <m:d>
                          <m:dPr>
                            <m:ctrlPr>
                              <a:rPr lang="en-GB" i="1">
                                <a:latin typeface="Cambria Math" panose="02040503050406030204" pitchFamily="18" charset="0"/>
                              </a:rPr>
                            </m:ctrlPr>
                          </m:dPr>
                          <m:e>
                            <m:r>
                              <a:rPr lang="en-GB" i="1">
                                <a:latin typeface="Cambria Math" charset="0"/>
                              </a:rPr>
                              <m:t>𝑥</m:t>
                            </m:r>
                          </m:e>
                        </m:d>
                        <m:r>
                          <a:rPr lang="en-GB" i="1">
                            <a:latin typeface="Cambria Math" charset="0"/>
                          </a:rPr>
                          <m:t>|</m:t>
                        </m:r>
                        <m:r>
                          <a:rPr lang="en-GB" i="1">
                            <a:latin typeface="Cambria Math" charset="0"/>
                          </a:rPr>
                          <m:t>𝑔</m:t>
                        </m:r>
                        <m:r>
                          <a:rPr lang="en-GB" i="1">
                            <a:latin typeface="Cambria Math" charset="0"/>
                          </a:rPr>
                          <m:t>(</m:t>
                        </m:r>
                        <m:r>
                          <a:rPr lang="en-GB" i="1">
                            <a:latin typeface="Cambria Math" charset="0"/>
                          </a:rPr>
                          <m:t>𝑥</m:t>
                        </m:r>
                        <m:r>
                          <a:rPr lang="en-GB" i="1">
                            <a:latin typeface="Cambria Math" charset="0"/>
                          </a:rPr>
                          <m:t>)</m:t>
                        </m:r>
                      </m:e>
                    </m:d>
                    <m:r>
                      <a:rPr lang="en-GB" b="0" i="1" smtClean="0">
                        <a:latin typeface="Cambria Math" charset="0"/>
                      </a:rPr>
                      <m:t>=0</m:t>
                    </m:r>
                  </m:oMath>
                </a14:m>
                <a:endParaRPr lang="en-US" dirty="0"/>
              </a:p>
              <a:p>
                <a:pPr marL="45720" indent="0">
                  <a:buNone/>
                </a:pPr>
                <a:endParaRPr lang="en-US" dirty="0"/>
              </a:p>
              <a:p>
                <a:pPr marL="45720" indent="0">
                  <a:buNone/>
                </a:pPr>
                <a:r>
                  <a:rPr lang="en-US" dirty="0"/>
                  <a:t>Importantly the sine and cosine functions are orthogonal at all frequencies. That is:</a:t>
                </a:r>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83.jpg"/>
          <p:cNvPicPr>
            <a:picLocks noChangeAspect="1" noChangeArrowheads="1"/>
          </p:cNvPicPr>
          <p:nvPr/>
        </p:nvPicPr>
        <p:blipFill>
          <a:blip r:embed="rId3"/>
          <a:stretch>
            <a:fillRect/>
          </a:stretch>
        </p:blipFill>
        <p:spPr bwMode="auto">
          <a:xfrm>
            <a:off x="685090" y="5657491"/>
            <a:ext cx="8220790" cy="501493"/>
          </a:xfrm>
          <a:prstGeom prst="rect">
            <a:avLst/>
          </a:prstGeom>
          <a:noFill/>
        </p:spPr>
      </p:pic>
    </p:spTree>
    <p:extLst>
      <p:ext uri="{BB962C8B-B14F-4D97-AF65-F5344CB8AC3E}">
        <p14:creationId xmlns:p14="http://schemas.microsoft.com/office/powerpoint/2010/main" val="1241276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Derivatives of a Function:</a:t>
                </a:r>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br>
                  <a:rPr lang="en-US" dirty="0"/>
                </a:br>
                <a:endParaRPr lang="en-US" dirty="0"/>
              </a:p>
              <a:p>
                <a:pPr>
                  <a:buClr>
                    <a:schemeClr val="tx1"/>
                  </a:buClr>
                  <a:buFont typeface="Arial" charset="0"/>
                  <a:buChar char="•"/>
                </a:pPr>
                <a14:m>
                  <m:oMath xmlns:m="http://schemas.openxmlformats.org/officeDocument/2006/math">
                    <m:f>
                      <m:fPr>
                        <m:ctrlPr>
                          <a:rPr lang="bg-BG" i="1">
                            <a:latin typeface="Cambria Math" panose="02040503050406030204" pitchFamily="18" charset="0"/>
                          </a:rPr>
                        </m:ctrlPr>
                      </m:fPr>
                      <m:num>
                        <m:r>
                          <a:rPr lang="en-GB" i="1">
                            <a:latin typeface="Cambria Math" charset="0"/>
                          </a:rPr>
                          <m:t>𝑓</m:t>
                        </m:r>
                        <m:d>
                          <m:dPr>
                            <m:ctrlPr>
                              <a:rPr lang="en-GB" i="1">
                                <a:latin typeface="Cambria Math" panose="02040503050406030204" pitchFamily="18" charset="0"/>
                              </a:rPr>
                            </m:ctrlPr>
                          </m:dPr>
                          <m:e>
                            <m:r>
                              <a:rPr lang="en-GB" i="1">
                                <a:latin typeface="Cambria Math" charset="0"/>
                              </a:rPr>
                              <m:t>𝑥</m:t>
                            </m:r>
                          </m:e>
                        </m:d>
                        <m:r>
                          <a:rPr lang="en-GB" i="1">
                            <a:latin typeface="Cambria Math" charset="0"/>
                          </a:rPr>
                          <m:t>−</m:t>
                        </m:r>
                        <m:r>
                          <a:rPr lang="en-GB" i="1">
                            <a:latin typeface="Cambria Math" charset="0"/>
                          </a:rPr>
                          <m:t>𝑓</m:t>
                        </m:r>
                        <m:r>
                          <a:rPr lang="en-GB" i="1">
                            <a:latin typeface="Cambria Math" charset="0"/>
                          </a:rPr>
                          <m:t>(</m:t>
                        </m:r>
                        <m:r>
                          <a:rPr lang="en-GB" i="1">
                            <a:latin typeface="Cambria Math" charset="0"/>
                          </a:rPr>
                          <m:t>𝑎</m:t>
                        </m:r>
                        <m:r>
                          <a:rPr lang="en-GB" i="1">
                            <a:latin typeface="Cambria Math" charset="0"/>
                          </a:rPr>
                          <m:t>)</m:t>
                        </m:r>
                      </m:num>
                      <m:den>
                        <m:r>
                          <a:rPr lang="en-GB" i="1">
                            <a:latin typeface="Cambria Math" charset="0"/>
                          </a:rPr>
                          <m:t>𝑥</m:t>
                        </m:r>
                        <m:r>
                          <a:rPr lang="en-GB" i="1">
                            <a:latin typeface="Cambria Math" charset="0"/>
                          </a:rPr>
                          <m:t>−</m:t>
                        </m:r>
                        <m:r>
                          <a:rPr lang="en-GB" i="1">
                            <a:latin typeface="Cambria Math" charset="0"/>
                          </a:rPr>
                          <m:t>𝑎</m:t>
                        </m:r>
                      </m:den>
                    </m:f>
                  </m:oMath>
                </a14:m>
                <a:r>
                  <a:rPr lang="en-US" dirty="0"/>
                  <a:t> - slope of the secant connecting </a:t>
                </a:r>
                <a14:m>
                  <m:oMath xmlns:m="http://schemas.openxmlformats.org/officeDocument/2006/math">
                    <m:d>
                      <m:dPr>
                        <m:ctrlPr>
                          <a:rPr lang="is-IS"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𝑓</m:t>
                        </m:r>
                        <m:r>
                          <a:rPr lang="en-GB" b="0" i="1" smtClean="0">
                            <a:latin typeface="Cambria Math" charset="0"/>
                          </a:rPr>
                          <m:t>(</m:t>
                        </m:r>
                        <m:r>
                          <a:rPr lang="en-GB" b="0" i="1" smtClean="0">
                            <a:latin typeface="Cambria Math" charset="0"/>
                          </a:rPr>
                          <m:t>𝑎</m:t>
                        </m:r>
                        <m:r>
                          <a:rPr lang="en-GB" b="0" i="1" smtClean="0">
                            <a:latin typeface="Cambria Math" charset="0"/>
                          </a:rPr>
                          <m:t>)</m:t>
                        </m:r>
                      </m:e>
                    </m:d>
                  </m:oMath>
                </a14:m>
                <a:r>
                  <a:rPr lang="en-US" dirty="0"/>
                  <a:t> and </a:t>
                </a:r>
                <a14:m>
                  <m:oMath xmlns:m="http://schemas.openxmlformats.org/officeDocument/2006/math">
                    <m:d>
                      <m:dPr>
                        <m:ctrlPr>
                          <a:rPr lang="is-IS" i="1" smtClean="0">
                            <a:latin typeface="Cambria Math" panose="02040503050406030204" pitchFamily="18" charset="0"/>
                          </a:rPr>
                        </m:ctrlPr>
                      </m:dPr>
                      <m:e>
                        <m:r>
                          <a:rPr lang="en-GB" b="0" i="1" smtClean="0">
                            <a:latin typeface="Cambria Math" charset="0"/>
                          </a:rPr>
                          <m:t>𝑥</m:t>
                        </m:r>
                        <m:r>
                          <a:rPr lang="en-GB" b="0" i="1" smtClean="0">
                            <a:latin typeface="Cambria Math" charset="0"/>
                          </a:rPr>
                          <m:t>,</m:t>
                        </m:r>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e>
                    </m:d>
                  </m:oMath>
                </a14:m>
                <a:endParaRPr lang="en-US" dirty="0"/>
              </a:p>
              <a:p>
                <a:pPr>
                  <a:buClr>
                    <a:schemeClr val="tx1"/>
                  </a:buClr>
                  <a:buFont typeface="Arial" charset="0"/>
                  <a:buChar char="•"/>
                </a:pPr>
                <a:r>
                  <a:rPr lang="en-US" dirty="0"/>
                  <a:t>In the limit as </a:t>
                </a:r>
                <a14:m>
                  <m:oMath xmlns:m="http://schemas.openxmlformats.org/officeDocument/2006/math">
                    <m:r>
                      <a:rPr lang="en-GB" b="0" i="1" smtClean="0">
                        <a:latin typeface="Cambria Math" charset="0"/>
                      </a:rPr>
                      <m:t>𝑥</m:t>
                    </m:r>
                    <m:r>
                      <a:rPr lang="en-GB" b="0" i="1" smtClean="0">
                        <a:latin typeface="Cambria Math" charset="0"/>
                      </a:rPr>
                      <m:t>→</m:t>
                    </m:r>
                    <m:r>
                      <a:rPr lang="en-GB" b="0" i="1" smtClean="0">
                        <a:latin typeface="Cambria Math" charset="0"/>
                      </a:rPr>
                      <m:t>𝑎</m:t>
                    </m:r>
                  </m:oMath>
                </a14:m>
                <a:r>
                  <a:rPr lang="en-US" dirty="0"/>
                  <a:t> we get slope of tangent at </a:t>
                </a:r>
                <a14:m>
                  <m:oMath xmlns:m="http://schemas.openxmlformats.org/officeDocument/2006/math">
                    <m:d>
                      <m:dPr>
                        <m:ctrlPr>
                          <a:rPr lang="is-IS" i="1">
                            <a:latin typeface="Cambria Math" panose="02040503050406030204" pitchFamily="18" charset="0"/>
                          </a:rPr>
                        </m:ctrlPr>
                      </m:dPr>
                      <m:e>
                        <m:r>
                          <a:rPr lang="en-GB" i="1">
                            <a:latin typeface="Cambria Math" charset="0"/>
                          </a:rPr>
                          <m:t>𝑎</m:t>
                        </m:r>
                        <m:r>
                          <a:rPr lang="en-GB" i="1">
                            <a:latin typeface="Cambria Math" charset="0"/>
                          </a:rPr>
                          <m:t>,</m:t>
                        </m:r>
                        <m:r>
                          <a:rPr lang="en-GB" i="1">
                            <a:latin typeface="Cambria Math" charset="0"/>
                          </a:rPr>
                          <m:t>𝑓</m:t>
                        </m:r>
                        <m:r>
                          <a:rPr lang="en-GB" i="1">
                            <a:latin typeface="Cambria Math" charset="0"/>
                          </a:rPr>
                          <m:t>(</m:t>
                        </m:r>
                        <m:r>
                          <a:rPr lang="en-GB" i="1">
                            <a:latin typeface="Cambria Math" charset="0"/>
                          </a:rPr>
                          <m:t>𝑎</m:t>
                        </m:r>
                        <m:r>
                          <a:rPr lang="en-GB" i="1">
                            <a:latin typeface="Cambria Math" charset="0"/>
                          </a:rPr>
                          <m:t>)</m:t>
                        </m:r>
                      </m:e>
                    </m:d>
                  </m:oMath>
                </a14:m>
                <a:endParaRPr lang="en-US" dirty="0"/>
              </a:p>
              <a:p>
                <a:pPr>
                  <a:buClr>
                    <a:schemeClr val="tx1"/>
                  </a:buClr>
                  <a:buFont typeface="Arial" charset="0"/>
                  <a:buChar char="•"/>
                </a:pPr>
                <a:r>
                  <a:rPr lang="en-US" dirty="0"/>
                  <a:t>This slope is equivalent to the rate of change of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a:t>
                </a:r>
                <a:r>
                  <a:rPr lang="en-US" dirty="0" err="1"/>
                  <a:t>w.r.t</a:t>
                </a:r>
                <a:r>
                  <a:rPr lang="en-US" dirty="0"/>
                  <a:t>. </a:t>
                </a:r>
                <a14:m>
                  <m:oMath xmlns:m="http://schemas.openxmlformats.org/officeDocument/2006/math">
                    <m:r>
                      <a:rPr lang="en-GB" b="0" i="1" smtClean="0">
                        <a:latin typeface="Cambria Math" charset="0"/>
                      </a:rPr>
                      <m:t>𝑥</m:t>
                    </m:r>
                  </m:oMath>
                </a14:m>
                <a:r>
                  <a:rPr lang="en-US" dirty="0"/>
                  <a:t> at </a:t>
                </a:r>
                <a14:m>
                  <m:oMath xmlns:m="http://schemas.openxmlformats.org/officeDocument/2006/math">
                    <m:r>
                      <a:rPr lang="en-GB" b="0" i="1" smtClean="0">
                        <a:latin typeface="Cambria Math" charset="0"/>
                      </a:rPr>
                      <m:t>𝑥</m:t>
                    </m:r>
                    <m:r>
                      <a:rPr lang="en-GB" b="0" i="1" smtClean="0">
                        <a:latin typeface="Cambria Math" charset="0"/>
                      </a:rPr>
                      <m:t>=</m:t>
                    </m:r>
                    <m:r>
                      <a:rPr lang="en-GB" b="0" i="1" smtClean="0">
                        <a:latin typeface="Cambria Math" charset="0"/>
                      </a:rPr>
                      <m:t>𝑎</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800"/>
                </a:stretch>
              </a:blipFill>
            </p:spPr>
            <p:txBody>
              <a:bodyPr/>
              <a:lstStyle/>
              <a:p>
                <a:r>
                  <a:rPr lang="en-US">
                    <a:noFill/>
                  </a:rPr>
                  <a:t> </a:t>
                </a:r>
              </a:p>
            </p:txBody>
          </p:sp>
        </mc:Fallback>
      </mc:AlternateContent>
      <p:pic>
        <p:nvPicPr>
          <p:cNvPr id="4" name="Picture 2" descr="\\172.16.3.215\data4\Graphics\Powerpoint\WILEY WORK\GILAT\Final Files\ch02\gilat_3e_fig_02_2_3.jpg"/>
          <p:cNvPicPr>
            <a:picLocks noChangeAspect="1" noChangeArrowheads="1"/>
          </p:cNvPicPr>
          <p:nvPr/>
        </p:nvPicPr>
        <p:blipFill>
          <a:blip r:embed="rId3"/>
          <a:srcRect/>
          <a:stretch>
            <a:fillRect/>
          </a:stretch>
        </p:blipFill>
        <p:spPr bwMode="auto">
          <a:xfrm>
            <a:off x="3219981" y="1259523"/>
            <a:ext cx="2835379" cy="2613914"/>
          </a:xfrm>
          <a:prstGeom prst="rect">
            <a:avLst/>
          </a:prstGeom>
          <a:noFill/>
        </p:spPr>
      </p:pic>
    </p:spTree>
    <p:extLst>
      <p:ext uri="{BB962C8B-B14F-4D97-AF65-F5344CB8AC3E}">
        <p14:creationId xmlns:p14="http://schemas.microsoft.com/office/powerpoint/2010/main" val="8821603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Recommended Problems:</a:t>
            </a:r>
          </a:p>
          <a:p>
            <a:pPr marL="45720" indent="0">
              <a:buNone/>
            </a:pPr>
            <a:endParaRPr lang="en-US" b="1" i="1" dirty="0"/>
          </a:p>
          <a:p>
            <a:pPr marL="45720" indent="0">
              <a:buNone/>
            </a:pPr>
            <a:r>
              <a:rPr lang="en-US" dirty="0"/>
              <a:t>Problems to be solved by hand (do at least 2): </a:t>
            </a:r>
            <a:br>
              <a:rPr lang="en-US" dirty="0"/>
            </a:br>
            <a:r>
              <a:rPr lang="en-US" dirty="0"/>
              <a:t>2.2, 2.8, 2.22</a:t>
            </a:r>
          </a:p>
          <a:p>
            <a:pPr marL="45720" indent="0">
              <a:buNone/>
            </a:pPr>
            <a:endParaRPr lang="en-US" dirty="0"/>
          </a:p>
          <a:p>
            <a:pPr marL="45720" indent="0">
              <a:buNone/>
            </a:pPr>
            <a:r>
              <a:rPr lang="en-US" dirty="0"/>
              <a:t>Problems to be programmed in </a:t>
            </a:r>
            <a:r>
              <a:rPr lang="en-US" dirty="0" err="1"/>
              <a:t>Matlab</a:t>
            </a:r>
            <a:r>
              <a:rPr lang="en-US" dirty="0"/>
              <a:t> (do at least 1):</a:t>
            </a:r>
            <a:br>
              <a:rPr lang="en-US" dirty="0"/>
            </a:br>
            <a:r>
              <a:rPr lang="en-US" dirty="0"/>
              <a:t>2.27, 2.31</a:t>
            </a:r>
          </a:p>
          <a:p>
            <a:pPr marL="45720" indent="0">
              <a:buNone/>
            </a:pPr>
            <a:endParaRPr lang="en-US" dirty="0"/>
          </a:p>
          <a:p>
            <a:pPr marL="45720" indent="0">
              <a:buNone/>
            </a:pPr>
            <a:r>
              <a:rPr lang="en-US" dirty="0"/>
              <a:t>Problems in math, science and engineering (do at least 1):</a:t>
            </a:r>
          </a:p>
          <a:p>
            <a:pPr marL="45720" indent="0">
              <a:buNone/>
            </a:pPr>
            <a:r>
              <a:rPr lang="en-US" dirty="0"/>
              <a:t>2.32, 2.34, 2.36 </a:t>
            </a:r>
          </a:p>
          <a:p>
            <a:pPr marL="45720" indent="0">
              <a:buNone/>
            </a:pPr>
            <a:endParaRPr lang="en-US" dirty="0"/>
          </a:p>
          <a:p>
            <a:pPr marL="45720" indent="0">
              <a:buNone/>
            </a:pPr>
            <a:r>
              <a:rPr lang="en-US" dirty="0">
                <a:latin typeface="Arial" charset="0"/>
                <a:ea typeface="Arial" charset="0"/>
                <a:cs typeface="Arial" charset="0"/>
              </a:rPr>
              <a:t>You should pick out problems that you find interesting/challenging and do these too. Use SI units (without conversion).</a:t>
            </a:r>
          </a:p>
          <a:p>
            <a:pPr marL="45720" indent="0">
              <a:buNone/>
            </a:pPr>
            <a:r>
              <a:rPr lang="en-US" dirty="0"/>
              <a:t> </a:t>
            </a:r>
          </a:p>
        </p:txBody>
      </p:sp>
    </p:spTree>
    <p:extLst>
      <p:ext uri="{BB962C8B-B14F-4D97-AF65-F5344CB8AC3E}">
        <p14:creationId xmlns:p14="http://schemas.microsoft.com/office/powerpoint/2010/main" val="13035785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p:txBody>
      </p:sp>
    </p:spTree>
    <p:extLst>
      <p:ext uri="{BB962C8B-B14F-4D97-AF65-F5344CB8AC3E}">
        <p14:creationId xmlns:p14="http://schemas.microsoft.com/office/powerpoint/2010/main" val="1034629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p:txBody>
      </p:sp>
    </p:spTree>
    <p:extLst>
      <p:ext uri="{BB962C8B-B14F-4D97-AF65-F5344CB8AC3E}">
        <p14:creationId xmlns:p14="http://schemas.microsoft.com/office/powerpoint/2010/main" val="15911916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p:txBody>
      </p:sp>
    </p:spTree>
    <p:extLst>
      <p:ext uri="{BB962C8B-B14F-4D97-AF65-F5344CB8AC3E}">
        <p14:creationId xmlns:p14="http://schemas.microsoft.com/office/powerpoint/2010/main" val="3236495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p:txBody>
      </p:sp>
    </p:spTree>
    <p:extLst>
      <p:ext uri="{BB962C8B-B14F-4D97-AF65-F5344CB8AC3E}">
        <p14:creationId xmlns:p14="http://schemas.microsoft.com/office/powerpoint/2010/main" val="1517864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Derivatives of a Function:</a:t>
                </a:r>
              </a:p>
              <a:p>
                <a:pPr marL="45720" indent="0">
                  <a:buNone/>
                </a:pPr>
                <a:endParaRPr lang="en-US" b="1" i="1" dirty="0"/>
              </a:p>
              <a:p>
                <a:pPr marL="45720" indent="0">
                  <a:buNone/>
                </a:pPr>
                <a:endParaRPr lang="en-US" b="1" i="1" dirty="0"/>
              </a:p>
              <a:p>
                <a:pPr>
                  <a:buClr>
                    <a:schemeClr val="tx1"/>
                  </a:buClr>
                  <a:buFont typeface="Arial" charset="0"/>
                  <a:buChar char="•"/>
                </a:pPr>
                <a:r>
                  <a:rPr lang="en-US" b="1" i="1" dirty="0"/>
                  <a:t>The Chain Rule: </a:t>
                </a:r>
                <a:r>
                  <a:rPr lang="en-US" dirty="0"/>
                  <a:t>if </a:t>
                </a:r>
                <a14:m>
                  <m:oMath xmlns:m="http://schemas.openxmlformats.org/officeDocument/2006/math">
                    <m:r>
                      <a:rPr lang="en-GB" b="0" i="1" smtClean="0">
                        <a:latin typeface="Cambria Math" charset="0"/>
                      </a:rPr>
                      <m:t>𝑦</m:t>
                    </m:r>
                    <m:r>
                      <a:rPr lang="en-GB" b="0" i="1" smtClean="0">
                        <a:latin typeface="Cambria Math" charset="0"/>
                      </a:rPr>
                      <m:t>=</m:t>
                    </m:r>
                    <m:r>
                      <a:rPr lang="en-GB" b="0" i="1" smtClean="0">
                        <a:latin typeface="Cambria Math" charset="0"/>
                      </a:rPr>
                      <m:t>𝑓</m:t>
                    </m:r>
                    <m:r>
                      <a:rPr lang="en-GB" b="0" i="1" smtClean="0">
                        <a:latin typeface="Cambria Math" charset="0"/>
                      </a:rPr>
                      <m:t>(</m:t>
                    </m:r>
                    <m:r>
                      <a:rPr lang="en-GB" b="0" i="1" smtClean="0">
                        <a:latin typeface="Cambria Math" charset="0"/>
                      </a:rPr>
                      <m:t>𝑢</m:t>
                    </m:r>
                    <m:r>
                      <a:rPr lang="en-GB" b="0" i="1" smtClean="0">
                        <a:latin typeface="Cambria Math" charset="0"/>
                      </a:rPr>
                      <m:t>)</m:t>
                    </m:r>
                  </m:oMath>
                </a14:m>
                <a:r>
                  <a:rPr lang="en-US" dirty="0"/>
                  <a:t> and </a:t>
                </a:r>
                <a14:m>
                  <m:oMath xmlns:m="http://schemas.openxmlformats.org/officeDocument/2006/math">
                    <m:r>
                      <a:rPr lang="en-GB" b="0" i="1" smtClean="0">
                        <a:latin typeface="Cambria Math" charset="0"/>
                      </a:rPr>
                      <m:t>𝑢</m:t>
                    </m:r>
                    <m:r>
                      <a:rPr lang="en-GB" b="0" i="1" smtClean="0">
                        <a:latin typeface="Cambria Math" charset="0"/>
                      </a:rPr>
                      <m:t>=</m:t>
                    </m:r>
                    <m:r>
                      <a:rPr lang="en-GB" b="0" i="1" smtClean="0">
                        <a:latin typeface="Cambria Math" charset="0"/>
                      </a:rPr>
                      <m:t>𝑔</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then:</a:t>
                </a:r>
                <a:br>
                  <a:rPr lang="en-US" dirty="0"/>
                </a:br>
                <a:endParaRPr lang="en-US" dirty="0"/>
              </a:p>
              <a:p>
                <a:pPr marL="45720" indent="0">
                  <a:buNone/>
                </a:pPr>
                <a14:m>
                  <m:oMathPara xmlns:m="http://schemas.openxmlformats.org/officeDocument/2006/math">
                    <m:oMathParaPr>
                      <m:jc m:val="centerGroup"/>
                    </m:oMathParaPr>
                    <m:oMath xmlns:m="http://schemas.openxmlformats.org/officeDocument/2006/math">
                      <m:f>
                        <m:fPr>
                          <m:ctrlPr>
                            <a:rPr lang="bg-BG" i="1" smtClean="0">
                              <a:latin typeface="Cambria Math" panose="02040503050406030204" pitchFamily="18" charset="0"/>
                            </a:rPr>
                          </m:ctrlPr>
                        </m:fPr>
                        <m:num>
                          <m:r>
                            <a:rPr lang="en-GB" b="0" i="1" smtClean="0">
                              <a:latin typeface="Cambria Math" charset="0"/>
                            </a:rPr>
                            <m:t>𝑑𝑦</m:t>
                          </m:r>
                        </m:num>
                        <m:den>
                          <m:r>
                            <a:rPr lang="en-GB" b="0" i="1" smtClean="0">
                              <a:latin typeface="Cambria Math" charset="0"/>
                            </a:rPr>
                            <m:t>𝑑𝑥</m:t>
                          </m:r>
                        </m:den>
                      </m:f>
                      <m:r>
                        <a:rPr lang="en-GB" b="0" i="1" smtClean="0">
                          <a:latin typeface="Cambria Math" charset="0"/>
                        </a:rPr>
                        <m:t>=</m:t>
                      </m:r>
                      <m:f>
                        <m:fPr>
                          <m:ctrlPr>
                            <a:rPr lang="bg-BG" b="0" i="1" smtClean="0">
                              <a:latin typeface="Cambria Math" panose="02040503050406030204" pitchFamily="18" charset="0"/>
                            </a:rPr>
                          </m:ctrlPr>
                        </m:fPr>
                        <m:num>
                          <m:r>
                            <a:rPr lang="en-GB" b="0" i="1" smtClean="0">
                              <a:latin typeface="Cambria Math" charset="0"/>
                            </a:rPr>
                            <m:t>𝑑𝑦</m:t>
                          </m:r>
                        </m:num>
                        <m:den>
                          <m:r>
                            <a:rPr lang="en-GB" b="0" i="1" smtClean="0">
                              <a:latin typeface="Cambria Math" charset="0"/>
                            </a:rPr>
                            <m:t>𝑑𝑢</m:t>
                          </m:r>
                        </m:den>
                      </m:f>
                      <m:f>
                        <m:fPr>
                          <m:ctrlPr>
                            <a:rPr lang="bg-BG" b="0" i="1" smtClean="0">
                              <a:latin typeface="Cambria Math" panose="02040503050406030204" pitchFamily="18" charset="0"/>
                            </a:rPr>
                          </m:ctrlPr>
                        </m:fPr>
                        <m:num>
                          <m:r>
                            <a:rPr lang="en-GB" b="0" i="1" smtClean="0">
                              <a:latin typeface="Cambria Math" charset="0"/>
                            </a:rPr>
                            <m:t>𝑑𝑢</m:t>
                          </m:r>
                        </m:num>
                        <m:den>
                          <m:r>
                            <a:rPr lang="en-GB" b="0" i="1" smtClean="0">
                              <a:latin typeface="Cambria Math" charset="0"/>
                            </a:rPr>
                            <m:t>𝑑𝑥</m:t>
                          </m:r>
                        </m:den>
                      </m:f>
                    </m:oMath>
                  </m:oMathPara>
                </a14:m>
                <a:endParaRPr lang="en-US" dirty="0"/>
              </a:p>
              <a:p>
                <a:pPr marL="45720" indent="0">
                  <a:buNone/>
                </a:pPr>
                <a:endParaRPr lang="en-US" dirty="0"/>
              </a:p>
              <a:p>
                <a:pPr>
                  <a:buClr>
                    <a:schemeClr val="tx1"/>
                  </a:buClr>
                  <a:buFont typeface="Arial" charset="0"/>
                  <a:buChar char="•"/>
                </a:pPr>
                <a:r>
                  <a:rPr lang="en-US" b="1" i="1" dirty="0"/>
                  <a:t>The Product Rule:</a:t>
                </a:r>
                <a:br>
                  <a:rPr lang="en-US" b="1" i="1" dirty="0"/>
                </a:br>
                <a:br>
                  <a:rPr lang="en-US" b="1" i="1" dirty="0"/>
                </a:br>
                <a14:m>
                  <m:oMath xmlns:m="http://schemas.openxmlformats.org/officeDocument/2006/math">
                    <m:f>
                      <m:fPr>
                        <m:ctrlPr>
                          <a:rPr lang="bg-BG" i="1" smtClean="0">
                            <a:latin typeface="Cambria Math" panose="02040503050406030204" pitchFamily="18" charset="0"/>
                          </a:rPr>
                        </m:ctrlPr>
                      </m:fPr>
                      <m:num>
                        <m:r>
                          <a:rPr lang="en-GB" b="0" i="1" smtClean="0">
                            <a:latin typeface="Cambria Math" charset="0"/>
                          </a:rPr>
                          <m:t>𝑑𝑢</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𝑣</m:t>
                        </m:r>
                        <m:r>
                          <a:rPr lang="en-GB" b="0" i="1" smtClean="0">
                            <a:latin typeface="Cambria Math" charset="0"/>
                          </a:rPr>
                          <m:t>(</m:t>
                        </m:r>
                        <m:r>
                          <a:rPr lang="en-GB" b="0" i="1" smtClean="0">
                            <a:latin typeface="Cambria Math" charset="0"/>
                          </a:rPr>
                          <m:t>𝑥</m:t>
                        </m:r>
                        <m:r>
                          <a:rPr lang="en-GB" b="0" i="1" smtClean="0">
                            <a:latin typeface="Cambria Math" charset="0"/>
                          </a:rPr>
                          <m:t>)</m:t>
                        </m:r>
                      </m:num>
                      <m:den>
                        <m:r>
                          <a:rPr lang="en-GB" b="0" i="1" smtClean="0">
                            <a:latin typeface="Cambria Math" charset="0"/>
                          </a:rPr>
                          <m:t>𝑑𝑥</m:t>
                        </m:r>
                      </m:den>
                    </m:f>
                    <m:r>
                      <a:rPr lang="en-GB" b="0" i="1" smtClean="0">
                        <a:latin typeface="Cambria Math" charset="0"/>
                      </a:rPr>
                      <m:t>=</m:t>
                    </m:r>
                    <m:r>
                      <a:rPr lang="en-GB" b="0" i="1" smtClean="0">
                        <a:latin typeface="Cambria Math" charset="0"/>
                      </a:rPr>
                      <m:t>𝑢</m:t>
                    </m:r>
                    <m:d>
                      <m:dPr>
                        <m:ctrlPr>
                          <a:rPr lang="en-GB" b="0" i="1" smtClean="0">
                            <a:latin typeface="Cambria Math" panose="02040503050406030204" pitchFamily="18" charset="0"/>
                          </a:rPr>
                        </m:ctrlPr>
                      </m:dPr>
                      <m:e>
                        <m:r>
                          <a:rPr lang="en-GB" b="0" i="1" smtClean="0">
                            <a:latin typeface="Cambria Math" charset="0"/>
                          </a:rPr>
                          <m:t>𝑥</m:t>
                        </m:r>
                      </m:e>
                    </m:d>
                    <m:f>
                      <m:fPr>
                        <m:ctrlPr>
                          <a:rPr lang="bg-BG" b="0" i="1" smtClean="0">
                            <a:latin typeface="Cambria Math" panose="02040503050406030204" pitchFamily="18" charset="0"/>
                          </a:rPr>
                        </m:ctrlPr>
                      </m:fPr>
                      <m:num>
                        <m:r>
                          <a:rPr lang="en-GB" b="0" i="1" smtClean="0">
                            <a:latin typeface="Cambria Math" charset="0"/>
                          </a:rPr>
                          <m:t>𝑑𝑣</m:t>
                        </m:r>
                        <m:d>
                          <m:dPr>
                            <m:ctrlPr>
                              <a:rPr lang="en-GB" b="0" i="1" smtClean="0">
                                <a:latin typeface="Cambria Math" panose="02040503050406030204" pitchFamily="18" charset="0"/>
                              </a:rPr>
                            </m:ctrlPr>
                          </m:dPr>
                          <m:e>
                            <m:r>
                              <a:rPr lang="en-GB" b="0" i="1" smtClean="0">
                                <a:latin typeface="Cambria Math" charset="0"/>
                              </a:rPr>
                              <m:t>𝑥</m:t>
                            </m:r>
                          </m:e>
                        </m:d>
                      </m:num>
                      <m:den>
                        <m:r>
                          <a:rPr lang="en-GB" b="0" i="1" smtClean="0">
                            <a:latin typeface="Cambria Math" charset="0"/>
                          </a:rPr>
                          <m:t>𝑑𝑥</m:t>
                        </m:r>
                      </m:den>
                    </m:f>
                    <m:r>
                      <a:rPr lang="en-GB" b="0" i="1" smtClean="0">
                        <a:latin typeface="Cambria Math" charset="0"/>
                      </a:rPr>
                      <m:t>+</m:t>
                    </m:r>
                    <m:r>
                      <a:rPr lang="en-GB" b="0" i="1" smtClean="0">
                        <a:latin typeface="Cambria Math" charset="0"/>
                      </a:rPr>
                      <m:t>𝑣</m:t>
                    </m:r>
                    <m:r>
                      <a:rPr lang="en-GB" b="0" i="1" smtClean="0">
                        <a:latin typeface="Cambria Math" charset="0"/>
                      </a:rPr>
                      <m:t>(</m:t>
                    </m:r>
                    <m:r>
                      <a:rPr lang="en-GB" b="0" i="1" smtClean="0">
                        <a:latin typeface="Cambria Math" charset="0"/>
                      </a:rPr>
                      <m:t>𝑥</m:t>
                    </m:r>
                    <m:r>
                      <a:rPr lang="en-GB" b="0" i="1" smtClean="0">
                        <a:latin typeface="Cambria Math" charset="0"/>
                      </a:rPr>
                      <m:t>)</m:t>
                    </m:r>
                    <m:f>
                      <m:fPr>
                        <m:ctrlPr>
                          <a:rPr lang="bg-BG" b="0" i="1" smtClean="0">
                            <a:latin typeface="Cambria Math" panose="02040503050406030204" pitchFamily="18" charset="0"/>
                          </a:rPr>
                        </m:ctrlPr>
                      </m:fPr>
                      <m:num>
                        <m:r>
                          <a:rPr lang="en-GB" b="0" i="1" smtClean="0">
                            <a:latin typeface="Cambria Math" charset="0"/>
                          </a:rPr>
                          <m:t>𝑑𝑢</m:t>
                        </m:r>
                        <m:r>
                          <a:rPr lang="en-GB" b="0" i="1" smtClean="0">
                            <a:latin typeface="Cambria Math" charset="0"/>
                          </a:rPr>
                          <m:t>(</m:t>
                        </m:r>
                        <m:r>
                          <a:rPr lang="en-GB" b="0" i="1" smtClean="0">
                            <a:latin typeface="Cambria Math" charset="0"/>
                          </a:rPr>
                          <m:t>𝑥</m:t>
                        </m:r>
                        <m:r>
                          <a:rPr lang="en-GB" b="0" i="1" smtClean="0">
                            <a:latin typeface="Cambria Math" charset="0"/>
                          </a:rPr>
                          <m:t>)</m:t>
                        </m:r>
                      </m:num>
                      <m:den>
                        <m:r>
                          <a:rPr lang="en-GB" b="0" i="1" smtClean="0">
                            <a:latin typeface="Cambria Math" charset="0"/>
                          </a:rPr>
                          <m:t>𝑑𝑥</m:t>
                        </m:r>
                      </m:den>
                    </m:f>
                  </m:oMath>
                </a14:m>
                <a:endParaRPr lang="en-US" i="1" dirty="0"/>
              </a:p>
              <a:p>
                <a:pPr>
                  <a:buClr>
                    <a:schemeClr val="tx1"/>
                  </a:buClr>
                  <a:buFont typeface="Arial" charset="0"/>
                  <a:buChar char="•"/>
                </a:pPr>
                <a:endParaRPr lang="en-US" b="1" i="1" dirty="0"/>
              </a:p>
              <a:p>
                <a:pPr marL="365760" lvl="1" indent="0">
                  <a:buClr>
                    <a:schemeClr val="tx1"/>
                  </a:buClr>
                  <a:buNone/>
                </a:pPr>
                <a:r>
                  <a:rPr lang="en-US" b="1" i="1" dirty="0"/>
                  <a:t>		</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800"/>
                </a:stretch>
              </a:blipFill>
            </p:spPr>
            <p:txBody>
              <a:bodyPr/>
              <a:lstStyle/>
              <a:p>
                <a:r>
                  <a:rPr lang="en-US">
                    <a:noFill/>
                  </a:rPr>
                  <a:t> </a:t>
                </a:r>
              </a:p>
            </p:txBody>
          </p:sp>
        </mc:Fallback>
      </mc:AlternateContent>
    </p:spTree>
    <p:extLst>
      <p:ext uri="{BB962C8B-B14F-4D97-AF65-F5344CB8AC3E}">
        <p14:creationId xmlns:p14="http://schemas.microsoft.com/office/powerpoint/2010/main" val="1682085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The Mean Value Theorem (for Derivatives):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States that if </a:t>
                </a:r>
                <a14:m>
                  <m:oMath xmlns:m="http://schemas.openxmlformats.org/officeDocument/2006/math">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oMath>
                </a14:m>
                <a:r>
                  <a:rPr lang="en-GB" b="0" dirty="0"/>
                  <a:t> is a continuous function in </a:t>
                </a:r>
                <a14:m>
                  <m:oMath xmlns:m="http://schemas.openxmlformats.org/officeDocument/2006/math">
                    <m:d>
                      <m:dPr>
                        <m:begChr m:val="["/>
                        <m:endChr m:val="]"/>
                        <m:ctrlPr>
                          <a:rPr lang="pt-BR" b="0"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𝑏</m:t>
                        </m:r>
                      </m:e>
                    </m:d>
                  </m:oMath>
                </a14:m>
                <a:r>
                  <a:rPr lang="en-GB" b="0" dirty="0"/>
                  <a:t> and is differentiable in the open interval </a:t>
                </a:r>
                <a14:m>
                  <m:oMath xmlns:m="http://schemas.openxmlformats.org/officeDocument/2006/math">
                    <m:d>
                      <m:dPr>
                        <m:begChr m:val="]"/>
                        <m:endChr m:val="["/>
                        <m:ctrlPr>
                          <a:rPr lang="pt-BR" b="0"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𝑏</m:t>
                        </m:r>
                      </m:e>
                    </m:d>
                  </m:oMath>
                </a14:m>
                <a:r>
                  <a:rPr lang="en-GB" b="0" dirty="0"/>
                  <a:t> then </a:t>
                </a:r>
                <a14:m>
                  <m:oMath xmlns:m="http://schemas.openxmlformats.org/officeDocument/2006/math">
                    <m:r>
                      <a:rPr lang="en-GB" b="0" i="1" smtClean="0">
                        <a:latin typeface="Cambria Math" charset="0"/>
                        <a:ea typeface="Cambria Math" charset="0"/>
                        <a:cs typeface="Cambria Math" charset="0"/>
                      </a:rPr>
                      <m:t>∃</m:t>
                    </m:r>
                    <m:r>
                      <a:rPr lang="en-GB" b="0" i="0" smtClean="0">
                        <a:latin typeface="Cambria Math" charset="0"/>
                        <a:ea typeface="Cambria Math" charset="0"/>
                        <a:cs typeface="Cambria Math" charset="0"/>
                      </a:rPr>
                      <m:t> </m:t>
                    </m:r>
                    <m:r>
                      <m:rPr>
                        <m:sty m:val="p"/>
                      </m:rPr>
                      <a:rPr lang="en-GB" b="0" i="0" smtClean="0">
                        <a:latin typeface="Cambria Math" charset="0"/>
                        <a:ea typeface="Cambria Math" charset="0"/>
                        <a:cs typeface="Cambria Math" charset="0"/>
                      </a:rPr>
                      <m:t>c</m:t>
                    </m:r>
                    <m:r>
                      <a:rPr lang="en-GB" b="0" i="0" smtClean="0">
                        <a:latin typeface="Cambria Math" charset="0"/>
                        <a:ea typeface="Cambria Math" charset="0"/>
                        <a:cs typeface="Cambria Math" charset="0"/>
                      </a:rPr>
                      <m:t> </m:t>
                    </m:r>
                    <m:r>
                      <a:rPr lang="en-GB" b="0" i="1" smtClean="0">
                        <a:latin typeface="Cambria Math" charset="0"/>
                        <a:ea typeface="Cambria Math" charset="0"/>
                        <a:cs typeface="Cambria Math" charset="0"/>
                      </a:rPr>
                      <m:t>∈</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𝑏</m:t>
                        </m:r>
                      </m:e>
                    </m:d>
                  </m:oMath>
                </a14:m>
                <a:r>
                  <a:rPr lang="en-GB" b="0" dirty="0"/>
                  <a:t> such that:</a:t>
                </a:r>
              </a:p>
              <a:p>
                <a:pPr marL="45720" indent="0">
                  <a:buNone/>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charset="0"/>
                            </a:rPr>
                            <m:t>𝑓</m:t>
                          </m:r>
                        </m:e>
                        <m:sup>
                          <m:r>
                            <a:rPr lang="en-GB" b="0" i="1" smtClean="0">
                              <a:latin typeface="Cambria Math" charset="0"/>
                            </a:rPr>
                            <m:t>′</m:t>
                          </m:r>
                        </m:sup>
                      </m:sSup>
                      <m:d>
                        <m:dPr>
                          <m:ctrlPr>
                            <a:rPr lang="en-GB" b="0" i="1" smtClean="0">
                              <a:latin typeface="Cambria Math" panose="02040503050406030204" pitchFamily="18" charset="0"/>
                            </a:rPr>
                          </m:ctrlPr>
                        </m:dPr>
                        <m:e>
                          <m:r>
                            <a:rPr lang="en-GB" b="0" i="1" smtClean="0">
                              <a:latin typeface="Cambria Math" charset="0"/>
                            </a:rPr>
                            <m:t>𝑐</m:t>
                          </m:r>
                        </m:e>
                      </m:d>
                      <m:r>
                        <a:rPr lang="en-GB" b="0" i="1" smtClean="0">
                          <a:latin typeface="Cambria Math" charset="0"/>
                        </a:rPr>
                        <m:t>=</m:t>
                      </m:r>
                      <m:f>
                        <m:fPr>
                          <m:ctrlPr>
                            <a:rPr lang="bg-BG" b="0" i="1" smtClean="0">
                              <a:latin typeface="Cambria Math" panose="02040503050406030204" pitchFamily="18" charset="0"/>
                            </a:rPr>
                          </m:ctrlPr>
                        </m:fPr>
                        <m:num>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𝑏</m:t>
                              </m:r>
                            </m:e>
                          </m:d>
                          <m:r>
                            <a:rPr lang="en-GB" b="0" i="1" smtClean="0">
                              <a:latin typeface="Cambria Math" charset="0"/>
                            </a:rPr>
                            <m:t>−</m:t>
                          </m:r>
                          <m:r>
                            <a:rPr lang="en-GB" b="0" i="1" smtClean="0">
                              <a:latin typeface="Cambria Math" charset="0"/>
                            </a:rPr>
                            <m:t>𝑓</m:t>
                          </m:r>
                          <m:r>
                            <a:rPr lang="en-GB" b="0" i="1" smtClean="0">
                              <a:latin typeface="Cambria Math" charset="0"/>
                            </a:rPr>
                            <m:t>(</m:t>
                          </m:r>
                          <m:r>
                            <a:rPr lang="en-GB" b="0" i="1" smtClean="0">
                              <a:latin typeface="Cambria Math" charset="0"/>
                            </a:rPr>
                            <m:t>𝑎</m:t>
                          </m:r>
                          <m:r>
                            <a:rPr lang="en-GB" b="0" i="1" smtClean="0">
                              <a:latin typeface="Cambria Math" charset="0"/>
                            </a:rPr>
                            <m:t>)</m:t>
                          </m:r>
                        </m:num>
                        <m:den>
                          <m:r>
                            <a:rPr lang="en-GB" b="0" i="1" smtClean="0">
                              <a:latin typeface="Cambria Math" charset="0"/>
                            </a:rPr>
                            <m:t>𝑏</m:t>
                          </m:r>
                          <m:r>
                            <a:rPr lang="en-GB" b="0" i="1" smtClean="0">
                              <a:latin typeface="Cambria Math" charset="0"/>
                            </a:rPr>
                            <m:t>−</m:t>
                          </m:r>
                          <m:r>
                            <a:rPr lang="en-GB" b="0" i="1" smtClean="0">
                              <a:latin typeface="Cambria Math" charset="0"/>
                            </a:rPr>
                            <m:t>𝑎</m:t>
                          </m:r>
                        </m:den>
                      </m:f>
                    </m:oMath>
                  </m:oMathPara>
                </a14:m>
                <a:endParaRPr lang="en-GB" b="0"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fig_02_2_4.jpg"/>
          <p:cNvPicPr>
            <a:picLocks noChangeAspect="1" noChangeArrowheads="1"/>
          </p:cNvPicPr>
          <p:nvPr/>
        </p:nvPicPr>
        <p:blipFill>
          <a:blip r:embed="rId3"/>
          <a:srcRect/>
          <a:stretch>
            <a:fillRect/>
          </a:stretch>
        </p:blipFill>
        <p:spPr bwMode="auto">
          <a:xfrm>
            <a:off x="3291838" y="1504209"/>
            <a:ext cx="2724045" cy="2020930"/>
          </a:xfrm>
          <a:prstGeom prst="rect">
            <a:avLst/>
          </a:prstGeom>
          <a:noFill/>
        </p:spPr>
      </p:pic>
    </p:spTree>
    <p:extLst>
      <p:ext uri="{BB962C8B-B14F-4D97-AF65-F5344CB8AC3E}">
        <p14:creationId xmlns:p14="http://schemas.microsoft.com/office/powerpoint/2010/main" val="216272000"/>
      </p:ext>
    </p:extLst>
  </p:cSld>
  <p:clrMapOvr>
    <a:masterClrMapping/>
  </p:clrMapOvr>
</p:sld>
</file>

<file path=ppt/theme/theme1.xml><?xml version="1.0" encoding="utf-8"?>
<a:theme xmlns:a="http://schemas.openxmlformats.org/drawingml/2006/main" name="Slipstream">
  <a:themeElements>
    <a:clrScheme name="Custom 3">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Slipstream.thmx</Template>
  <TotalTime>4146</TotalTime>
  <Words>3557</Words>
  <Application>Microsoft Office PowerPoint</Application>
  <PresentationFormat>On-screen Show (4:3)</PresentationFormat>
  <Paragraphs>782</Paragraphs>
  <Slides>74</Slides>
  <Notes>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81" baseType="lpstr">
      <vt:lpstr>Arial</vt:lpstr>
      <vt:lpstr>Calibri</vt:lpstr>
      <vt:lpstr>Cambria Math</vt:lpstr>
      <vt:lpstr>Georgia</vt:lpstr>
      <vt:lpstr>Trebuchet MS</vt:lpstr>
      <vt:lpstr>Slipstream</vt:lpstr>
      <vt:lpstr>Equation</vt:lpstr>
      <vt:lpstr>Chapter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Trinty College Dublin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Eamonn O Nuallain</dc:creator>
  <cp:lastModifiedBy>Dorota Blaszczak</cp:lastModifiedBy>
  <cp:revision>184</cp:revision>
  <dcterms:created xsi:type="dcterms:W3CDTF">2016-01-06T15:48:15Z</dcterms:created>
  <dcterms:modified xsi:type="dcterms:W3CDTF">2020-10-04T18:51:18Z</dcterms:modified>
</cp:coreProperties>
</file>